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58D38A-4EB4-4C26-AB0E-C91F18AF9C73}">
  <a:tblStyle styleId="{FD58D38A-4EB4-4C26-AB0E-C91F18AF9C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 name="Google Shape;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417710de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417710de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417710de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417710de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417710de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417710de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417710de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417710de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417710de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417710de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417710de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417710de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417710de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417710de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417710de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417710de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417710de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417710de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417710de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b417710de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2b417710de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2b417710de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417710de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b417710de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417710de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417710de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417710de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417710de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417710de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417710de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417710de5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b417710de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417710de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b417710de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417710de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417710de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417710de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417710de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417710de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417710de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417710de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417710de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2b647e42b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2b647e42b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417710de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417710de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417710de5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417710de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417710de5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417710de5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417710de5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b417710de5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417710de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417710de5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417710de5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417710de5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417710de5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417710de5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4fa4003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4fa4003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4fa4003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4fa4003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4fa40034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4fa40034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b417710de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b417710de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4fa4003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b4fa40034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b4fa40034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b4fa40034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4fa40034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4fa40034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b4fa4003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b4fa4003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b4fa40034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b4fa40034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4fa40034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4fa40034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4fa40034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b4fa40034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b50273531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b50273531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50273531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b5027353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b5027353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b5027353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b417710de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b417710de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507a02f7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b507a02f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b507a02f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b507a02f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507a02f7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b507a02f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b64cbcb8f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b64cbcb8f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b507a02f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b507a02f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507a02f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507a02f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b507a02f7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b507a02f7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b507a02f7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b507a02f7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b507a02f7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b507a02f7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b64cbcb8f8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b64cbcb8f8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b417710de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417710de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b417710de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b417710de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b417710de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b417710de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417710de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417710de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lnSpc>
                <a:spcPct val="85000"/>
              </a:lnSpc>
              <a:spcBef>
                <a:spcPts val="0"/>
              </a:spcBef>
              <a:spcAft>
                <a:spcPts val="0"/>
              </a:spcAft>
              <a:buClr>
                <a:schemeClr val="lt1"/>
              </a:buClr>
              <a:buSzPts val="5200"/>
              <a:buFont typeface="Poppins ExtraBold"/>
              <a:buNone/>
              <a:defRPr b="0" i="1" sz="5200">
                <a:solidFill>
                  <a:schemeClr val="lt1"/>
                </a:solidFill>
                <a:latin typeface="Poppins ExtraBold"/>
                <a:ea typeface="Poppins ExtraBold"/>
                <a:cs typeface="Poppins ExtraBold"/>
                <a:sym typeface="Poppins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47000" y="359507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9FC5E8"/>
              </a:buClr>
              <a:buSzPts val="2800"/>
              <a:buFont typeface="Poppins"/>
              <a:buNone/>
              <a:defRPr i="1" sz="2800">
                <a:solidFill>
                  <a:srgbClr val="9FC5E8"/>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1320400"/>
            <a:ext cx="8520600" cy="12759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073763"/>
              </a:buClr>
              <a:buSzPts val="3600"/>
              <a:buFont typeface="Poppins Black"/>
              <a:buNone/>
              <a:defRPr sz="3600">
                <a:solidFill>
                  <a:srgbClr val="073763"/>
                </a:solidFill>
                <a:latin typeface="Poppins Black"/>
                <a:ea typeface="Poppins Black"/>
                <a:cs typeface="Poppins Black"/>
                <a:sym typeface="Poppins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311700" y="25963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9FC5E8"/>
              </a:buClr>
              <a:buSzPts val="2800"/>
              <a:buFont typeface="Poppins Medium"/>
              <a:buNone/>
              <a:defRPr sz="2800">
                <a:solidFill>
                  <a:srgbClr val="9FC5E8"/>
                </a:solidFill>
                <a:latin typeface="Poppins Medium"/>
                <a:ea typeface="Poppins Medium"/>
                <a:cs typeface="Poppins Medium"/>
                <a:sym typeface="Poppins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73763"/>
              </a:buClr>
              <a:buSzPts val="2800"/>
              <a:buFont typeface="Poppins"/>
              <a:buNone/>
              <a:defRPr b="1">
                <a:solidFill>
                  <a:srgbClr val="073763"/>
                </a:solidFill>
                <a:latin typeface="Poppins"/>
                <a:ea typeface="Poppins"/>
                <a:cs typeface="Poppins"/>
                <a:sym typeface="Poppins"/>
              </a:defRPr>
            </a:lvl1pPr>
            <a:lvl2pPr lvl="1">
              <a:spcBef>
                <a:spcPts val="0"/>
              </a:spcBef>
              <a:spcAft>
                <a:spcPts val="0"/>
              </a:spcAft>
              <a:buClr>
                <a:srgbClr val="073763"/>
              </a:buClr>
              <a:buSzPts val="2800"/>
              <a:buNone/>
              <a:defRPr>
                <a:solidFill>
                  <a:srgbClr val="073763"/>
                </a:solidFill>
              </a:defRPr>
            </a:lvl2pPr>
            <a:lvl3pPr lvl="2">
              <a:spcBef>
                <a:spcPts val="0"/>
              </a:spcBef>
              <a:spcAft>
                <a:spcPts val="0"/>
              </a:spcAft>
              <a:buClr>
                <a:srgbClr val="073763"/>
              </a:buClr>
              <a:buSzPts val="2800"/>
              <a:buNone/>
              <a:defRPr>
                <a:solidFill>
                  <a:srgbClr val="073763"/>
                </a:solidFill>
              </a:defRPr>
            </a:lvl3pPr>
            <a:lvl4pPr lvl="3">
              <a:spcBef>
                <a:spcPts val="0"/>
              </a:spcBef>
              <a:spcAft>
                <a:spcPts val="0"/>
              </a:spcAft>
              <a:buClr>
                <a:srgbClr val="073763"/>
              </a:buClr>
              <a:buSzPts val="2800"/>
              <a:buNone/>
              <a:defRPr>
                <a:solidFill>
                  <a:srgbClr val="073763"/>
                </a:solidFill>
              </a:defRPr>
            </a:lvl4pPr>
            <a:lvl5pPr lvl="4">
              <a:spcBef>
                <a:spcPts val="0"/>
              </a:spcBef>
              <a:spcAft>
                <a:spcPts val="0"/>
              </a:spcAft>
              <a:buClr>
                <a:srgbClr val="073763"/>
              </a:buClr>
              <a:buSzPts val="2800"/>
              <a:buNone/>
              <a:defRPr>
                <a:solidFill>
                  <a:srgbClr val="073763"/>
                </a:solidFill>
              </a:defRPr>
            </a:lvl5pPr>
            <a:lvl6pPr lvl="5">
              <a:spcBef>
                <a:spcPts val="0"/>
              </a:spcBef>
              <a:spcAft>
                <a:spcPts val="0"/>
              </a:spcAft>
              <a:buClr>
                <a:srgbClr val="073763"/>
              </a:buClr>
              <a:buSzPts val="2800"/>
              <a:buNone/>
              <a:defRPr>
                <a:solidFill>
                  <a:srgbClr val="073763"/>
                </a:solidFill>
              </a:defRPr>
            </a:lvl6pPr>
            <a:lvl7pPr lvl="6">
              <a:spcBef>
                <a:spcPts val="0"/>
              </a:spcBef>
              <a:spcAft>
                <a:spcPts val="0"/>
              </a:spcAft>
              <a:buClr>
                <a:srgbClr val="073763"/>
              </a:buClr>
              <a:buSzPts val="2800"/>
              <a:buNone/>
              <a:defRPr>
                <a:solidFill>
                  <a:srgbClr val="073763"/>
                </a:solidFill>
              </a:defRPr>
            </a:lvl7pPr>
            <a:lvl8pPr lvl="7">
              <a:spcBef>
                <a:spcPts val="0"/>
              </a:spcBef>
              <a:spcAft>
                <a:spcPts val="0"/>
              </a:spcAft>
              <a:buClr>
                <a:srgbClr val="073763"/>
              </a:buClr>
              <a:buSzPts val="2800"/>
              <a:buNone/>
              <a:defRPr>
                <a:solidFill>
                  <a:srgbClr val="073763"/>
                </a:solidFill>
              </a:defRPr>
            </a:lvl8pPr>
            <a:lvl9pPr lvl="8">
              <a:spcBef>
                <a:spcPts val="0"/>
              </a:spcBef>
              <a:spcAft>
                <a:spcPts val="0"/>
              </a:spcAft>
              <a:buClr>
                <a:srgbClr val="073763"/>
              </a:buClr>
              <a:buSzPts val="2800"/>
              <a:buNone/>
              <a:defRPr>
                <a:solidFill>
                  <a:srgbClr val="073763"/>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lvl1pPr lvl="0" rtl="0">
              <a:buNone/>
              <a:defRPr b="1">
                <a:solidFill>
                  <a:srgbClr val="3D85C6"/>
                </a:solidFill>
                <a:latin typeface="Poppins"/>
                <a:ea typeface="Poppins"/>
                <a:cs typeface="Poppins"/>
                <a:sym typeface="Poppins"/>
              </a:defRPr>
            </a:lvl1pPr>
            <a:lvl2pPr lvl="1" rtl="0">
              <a:buNone/>
              <a:defRPr b="1">
                <a:solidFill>
                  <a:srgbClr val="3D85C6"/>
                </a:solidFill>
                <a:latin typeface="Poppins"/>
                <a:ea typeface="Poppins"/>
                <a:cs typeface="Poppins"/>
                <a:sym typeface="Poppins"/>
              </a:defRPr>
            </a:lvl2pPr>
            <a:lvl3pPr lvl="2" rtl="0">
              <a:buNone/>
              <a:defRPr b="1">
                <a:solidFill>
                  <a:srgbClr val="3D85C6"/>
                </a:solidFill>
                <a:latin typeface="Poppins"/>
                <a:ea typeface="Poppins"/>
                <a:cs typeface="Poppins"/>
                <a:sym typeface="Poppins"/>
              </a:defRPr>
            </a:lvl3pPr>
            <a:lvl4pPr lvl="3" rtl="0">
              <a:buNone/>
              <a:defRPr b="1">
                <a:solidFill>
                  <a:srgbClr val="3D85C6"/>
                </a:solidFill>
                <a:latin typeface="Poppins"/>
                <a:ea typeface="Poppins"/>
                <a:cs typeface="Poppins"/>
                <a:sym typeface="Poppins"/>
              </a:defRPr>
            </a:lvl4pPr>
            <a:lvl5pPr lvl="4" rtl="0">
              <a:buNone/>
              <a:defRPr b="1">
                <a:solidFill>
                  <a:srgbClr val="3D85C6"/>
                </a:solidFill>
                <a:latin typeface="Poppins"/>
                <a:ea typeface="Poppins"/>
                <a:cs typeface="Poppins"/>
                <a:sym typeface="Poppins"/>
              </a:defRPr>
            </a:lvl5pPr>
            <a:lvl6pPr lvl="5" rtl="0">
              <a:buNone/>
              <a:defRPr b="1">
                <a:solidFill>
                  <a:srgbClr val="3D85C6"/>
                </a:solidFill>
                <a:latin typeface="Poppins"/>
                <a:ea typeface="Poppins"/>
                <a:cs typeface="Poppins"/>
                <a:sym typeface="Poppins"/>
              </a:defRPr>
            </a:lvl6pPr>
            <a:lvl7pPr lvl="6" rtl="0">
              <a:buNone/>
              <a:defRPr b="1">
                <a:solidFill>
                  <a:srgbClr val="3D85C6"/>
                </a:solidFill>
                <a:latin typeface="Poppins"/>
                <a:ea typeface="Poppins"/>
                <a:cs typeface="Poppins"/>
                <a:sym typeface="Poppins"/>
              </a:defRPr>
            </a:lvl7pPr>
            <a:lvl8pPr lvl="7" rtl="0">
              <a:buNone/>
              <a:defRPr b="1">
                <a:solidFill>
                  <a:srgbClr val="3D85C6"/>
                </a:solidFill>
                <a:latin typeface="Poppins"/>
                <a:ea typeface="Poppins"/>
                <a:cs typeface="Poppins"/>
                <a:sym typeface="Poppins"/>
              </a:defRPr>
            </a:lvl8pPr>
            <a:lvl9pPr lvl="8" rtl="0">
              <a:buNone/>
              <a:defRPr b="1">
                <a:solidFill>
                  <a:srgbClr val="3D85C6"/>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GB"/>
              <a:t>‹#›</a:t>
            </a:fld>
            <a:r>
              <a:rPr b="0" lang="en-GB">
                <a:solidFill>
                  <a:srgbClr val="9FC5E8"/>
                </a:solidFill>
                <a:latin typeface="Poppins Black"/>
                <a:ea typeface="Poppins Black"/>
                <a:cs typeface="Poppins Black"/>
                <a:sym typeface="Poppins Black"/>
              </a:rPr>
              <a:t> </a:t>
            </a:r>
            <a:r>
              <a:rPr b="0" lang="en-GB">
                <a:solidFill>
                  <a:srgbClr val="073763"/>
                </a:solidFill>
                <a:latin typeface="Poppins Light"/>
                <a:ea typeface="Poppins Light"/>
                <a:cs typeface="Poppins Light"/>
                <a:sym typeface="Poppins Light"/>
              </a:rPr>
              <a:t>| Chapter 3</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73763"/>
              </a:buClr>
              <a:buSzPts val="2800"/>
              <a:buFont typeface="Poppins"/>
              <a:buNone/>
              <a:defRPr b="1">
                <a:solidFill>
                  <a:srgbClr val="073763"/>
                </a:solidFill>
                <a:latin typeface="Poppins"/>
                <a:ea typeface="Poppins"/>
                <a:cs typeface="Poppins"/>
                <a:sym typeface="Poppins"/>
              </a:defRPr>
            </a:lvl1pPr>
            <a:lvl2pPr lvl="1" rtl="0">
              <a:spcBef>
                <a:spcPts val="0"/>
              </a:spcBef>
              <a:spcAft>
                <a:spcPts val="0"/>
              </a:spcAft>
              <a:buClr>
                <a:srgbClr val="073763"/>
              </a:buClr>
              <a:buSzPts val="2800"/>
              <a:buNone/>
              <a:defRPr>
                <a:solidFill>
                  <a:srgbClr val="073763"/>
                </a:solidFill>
              </a:defRPr>
            </a:lvl2pPr>
            <a:lvl3pPr lvl="2" rtl="0">
              <a:spcBef>
                <a:spcPts val="0"/>
              </a:spcBef>
              <a:spcAft>
                <a:spcPts val="0"/>
              </a:spcAft>
              <a:buClr>
                <a:srgbClr val="073763"/>
              </a:buClr>
              <a:buSzPts val="2800"/>
              <a:buNone/>
              <a:defRPr>
                <a:solidFill>
                  <a:srgbClr val="073763"/>
                </a:solidFill>
              </a:defRPr>
            </a:lvl3pPr>
            <a:lvl4pPr lvl="3" rtl="0">
              <a:spcBef>
                <a:spcPts val="0"/>
              </a:spcBef>
              <a:spcAft>
                <a:spcPts val="0"/>
              </a:spcAft>
              <a:buClr>
                <a:srgbClr val="073763"/>
              </a:buClr>
              <a:buSzPts val="2800"/>
              <a:buNone/>
              <a:defRPr>
                <a:solidFill>
                  <a:srgbClr val="073763"/>
                </a:solidFill>
              </a:defRPr>
            </a:lvl4pPr>
            <a:lvl5pPr lvl="4" rtl="0">
              <a:spcBef>
                <a:spcPts val="0"/>
              </a:spcBef>
              <a:spcAft>
                <a:spcPts val="0"/>
              </a:spcAft>
              <a:buClr>
                <a:srgbClr val="073763"/>
              </a:buClr>
              <a:buSzPts val="2800"/>
              <a:buNone/>
              <a:defRPr>
                <a:solidFill>
                  <a:srgbClr val="073763"/>
                </a:solidFill>
              </a:defRPr>
            </a:lvl5pPr>
            <a:lvl6pPr lvl="5" rtl="0">
              <a:spcBef>
                <a:spcPts val="0"/>
              </a:spcBef>
              <a:spcAft>
                <a:spcPts val="0"/>
              </a:spcAft>
              <a:buClr>
                <a:srgbClr val="073763"/>
              </a:buClr>
              <a:buSzPts val="2800"/>
              <a:buNone/>
              <a:defRPr>
                <a:solidFill>
                  <a:srgbClr val="073763"/>
                </a:solidFill>
              </a:defRPr>
            </a:lvl6pPr>
            <a:lvl7pPr lvl="6" rtl="0">
              <a:spcBef>
                <a:spcPts val="0"/>
              </a:spcBef>
              <a:spcAft>
                <a:spcPts val="0"/>
              </a:spcAft>
              <a:buClr>
                <a:srgbClr val="073763"/>
              </a:buClr>
              <a:buSzPts val="2800"/>
              <a:buNone/>
              <a:defRPr>
                <a:solidFill>
                  <a:srgbClr val="073763"/>
                </a:solidFill>
              </a:defRPr>
            </a:lvl7pPr>
            <a:lvl8pPr lvl="7" rtl="0">
              <a:spcBef>
                <a:spcPts val="0"/>
              </a:spcBef>
              <a:spcAft>
                <a:spcPts val="0"/>
              </a:spcAft>
              <a:buClr>
                <a:srgbClr val="073763"/>
              </a:buClr>
              <a:buSzPts val="2800"/>
              <a:buNone/>
              <a:defRPr>
                <a:solidFill>
                  <a:srgbClr val="073763"/>
                </a:solidFill>
              </a:defRPr>
            </a:lvl8pPr>
            <a:lvl9pPr lvl="8" rtl="0">
              <a:spcBef>
                <a:spcPts val="0"/>
              </a:spcBef>
              <a:spcAft>
                <a:spcPts val="0"/>
              </a:spcAft>
              <a:buClr>
                <a:srgbClr val="073763"/>
              </a:buClr>
              <a:buSzPts val="2800"/>
              <a:buNone/>
              <a:defRPr>
                <a:solidFill>
                  <a:srgbClr val="073763"/>
                </a:solidFill>
              </a:defRPr>
            </a:lvl9pPr>
          </a:lstStyle>
          <a:p/>
        </p:txBody>
      </p:sp>
      <p:sp>
        <p:nvSpPr>
          <p:cNvPr id="24" name="Google Shape;24;p5"/>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lvl1pPr lvl="0" rtl="0">
              <a:buNone/>
              <a:defRPr b="1">
                <a:solidFill>
                  <a:srgbClr val="3D85C6"/>
                </a:solidFill>
                <a:latin typeface="Poppins"/>
                <a:ea typeface="Poppins"/>
                <a:cs typeface="Poppins"/>
                <a:sym typeface="Poppins"/>
              </a:defRPr>
            </a:lvl1pPr>
            <a:lvl2pPr lvl="1" rtl="0">
              <a:buNone/>
              <a:defRPr b="1">
                <a:solidFill>
                  <a:srgbClr val="3D85C6"/>
                </a:solidFill>
                <a:latin typeface="Poppins"/>
                <a:ea typeface="Poppins"/>
                <a:cs typeface="Poppins"/>
                <a:sym typeface="Poppins"/>
              </a:defRPr>
            </a:lvl2pPr>
            <a:lvl3pPr lvl="2" rtl="0">
              <a:buNone/>
              <a:defRPr b="1">
                <a:solidFill>
                  <a:srgbClr val="3D85C6"/>
                </a:solidFill>
                <a:latin typeface="Poppins"/>
                <a:ea typeface="Poppins"/>
                <a:cs typeface="Poppins"/>
                <a:sym typeface="Poppins"/>
              </a:defRPr>
            </a:lvl3pPr>
            <a:lvl4pPr lvl="3" rtl="0">
              <a:buNone/>
              <a:defRPr b="1">
                <a:solidFill>
                  <a:srgbClr val="3D85C6"/>
                </a:solidFill>
                <a:latin typeface="Poppins"/>
                <a:ea typeface="Poppins"/>
                <a:cs typeface="Poppins"/>
                <a:sym typeface="Poppins"/>
              </a:defRPr>
            </a:lvl4pPr>
            <a:lvl5pPr lvl="4" rtl="0">
              <a:buNone/>
              <a:defRPr b="1">
                <a:solidFill>
                  <a:srgbClr val="3D85C6"/>
                </a:solidFill>
                <a:latin typeface="Poppins"/>
                <a:ea typeface="Poppins"/>
                <a:cs typeface="Poppins"/>
                <a:sym typeface="Poppins"/>
              </a:defRPr>
            </a:lvl5pPr>
            <a:lvl6pPr lvl="5" rtl="0">
              <a:buNone/>
              <a:defRPr b="1">
                <a:solidFill>
                  <a:srgbClr val="3D85C6"/>
                </a:solidFill>
                <a:latin typeface="Poppins"/>
                <a:ea typeface="Poppins"/>
                <a:cs typeface="Poppins"/>
                <a:sym typeface="Poppins"/>
              </a:defRPr>
            </a:lvl6pPr>
            <a:lvl7pPr lvl="6" rtl="0">
              <a:buNone/>
              <a:defRPr b="1">
                <a:solidFill>
                  <a:srgbClr val="3D85C6"/>
                </a:solidFill>
                <a:latin typeface="Poppins"/>
                <a:ea typeface="Poppins"/>
                <a:cs typeface="Poppins"/>
                <a:sym typeface="Poppins"/>
              </a:defRPr>
            </a:lvl7pPr>
            <a:lvl8pPr lvl="7" rtl="0">
              <a:buNone/>
              <a:defRPr b="1">
                <a:solidFill>
                  <a:srgbClr val="3D85C6"/>
                </a:solidFill>
                <a:latin typeface="Poppins"/>
                <a:ea typeface="Poppins"/>
                <a:cs typeface="Poppins"/>
                <a:sym typeface="Poppins"/>
              </a:defRPr>
            </a:lvl8pPr>
            <a:lvl9pPr lvl="8" rtl="0">
              <a:buNone/>
              <a:defRPr b="1">
                <a:solidFill>
                  <a:srgbClr val="3D85C6"/>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GB"/>
              <a:t>‹#›</a:t>
            </a:fld>
            <a:r>
              <a:rPr b="0" lang="en-GB">
                <a:solidFill>
                  <a:srgbClr val="9FC5E8"/>
                </a:solidFill>
                <a:latin typeface="Poppins Black"/>
                <a:ea typeface="Poppins Black"/>
                <a:cs typeface="Poppins Black"/>
                <a:sym typeface="Poppins Black"/>
              </a:rPr>
              <a:t> </a:t>
            </a:r>
            <a:r>
              <a:rPr b="0" lang="en-GB">
                <a:solidFill>
                  <a:srgbClr val="073763"/>
                </a:solidFill>
                <a:latin typeface="Poppins Light"/>
                <a:ea typeface="Poppins Light"/>
                <a:cs typeface="Poppins Light"/>
                <a:sym typeface="Poppins Light"/>
              </a:rPr>
              <a:t>| Chapter 3</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73763"/>
              </a:buClr>
              <a:buSzPts val="2800"/>
              <a:buFont typeface="Poppins"/>
              <a:buNone/>
              <a:defRPr b="1">
                <a:solidFill>
                  <a:srgbClr val="073763"/>
                </a:solidFill>
                <a:latin typeface="Poppins"/>
                <a:ea typeface="Poppins"/>
                <a:cs typeface="Poppins"/>
                <a:sym typeface="Poppins"/>
              </a:defRPr>
            </a:lvl1pPr>
            <a:lvl2pPr lvl="1" rtl="0">
              <a:spcBef>
                <a:spcPts val="0"/>
              </a:spcBef>
              <a:spcAft>
                <a:spcPts val="0"/>
              </a:spcAft>
              <a:buClr>
                <a:srgbClr val="073763"/>
              </a:buClr>
              <a:buSzPts val="2800"/>
              <a:buNone/>
              <a:defRPr>
                <a:solidFill>
                  <a:srgbClr val="073763"/>
                </a:solidFill>
              </a:defRPr>
            </a:lvl2pPr>
            <a:lvl3pPr lvl="2" rtl="0">
              <a:spcBef>
                <a:spcPts val="0"/>
              </a:spcBef>
              <a:spcAft>
                <a:spcPts val="0"/>
              </a:spcAft>
              <a:buClr>
                <a:srgbClr val="073763"/>
              </a:buClr>
              <a:buSzPts val="2800"/>
              <a:buNone/>
              <a:defRPr>
                <a:solidFill>
                  <a:srgbClr val="073763"/>
                </a:solidFill>
              </a:defRPr>
            </a:lvl3pPr>
            <a:lvl4pPr lvl="3" rtl="0">
              <a:spcBef>
                <a:spcPts val="0"/>
              </a:spcBef>
              <a:spcAft>
                <a:spcPts val="0"/>
              </a:spcAft>
              <a:buClr>
                <a:srgbClr val="073763"/>
              </a:buClr>
              <a:buSzPts val="2800"/>
              <a:buNone/>
              <a:defRPr>
                <a:solidFill>
                  <a:srgbClr val="073763"/>
                </a:solidFill>
              </a:defRPr>
            </a:lvl4pPr>
            <a:lvl5pPr lvl="4" rtl="0">
              <a:spcBef>
                <a:spcPts val="0"/>
              </a:spcBef>
              <a:spcAft>
                <a:spcPts val="0"/>
              </a:spcAft>
              <a:buClr>
                <a:srgbClr val="073763"/>
              </a:buClr>
              <a:buSzPts val="2800"/>
              <a:buNone/>
              <a:defRPr>
                <a:solidFill>
                  <a:srgbClr val="073763"/>
                </a:solidFill>
              </a:defRPr>
            </a:lvl5pPr>
            <a:lvl6pPr lvl="5" rtl="0">
              <a:spcBef>
                <a:spcPts val="0"/>
              </a:spcBef>
              <a:spcAft>
                <a:spcPts val="0"/>
              </a:spcAft>
              <a:buClr>
                <a:srgbClr val="073763"/>
              </a:buClr>
              <a:buSzPts val="2800"/>
              <a:buNone/>
              <a:defRPr>
                <a:solidFill>
                  <a:srgbClr val="073763"/>
                </a:solidFill>
              </a:defRPr>
            </a:lvl6pPr>
            <a:lvl7pPr lvl="6" rtl="0">
              <a:spcBef>
                <a:spcPts val="0"/>
              </a:spcBef>
              <a:spcAft>
                <a:spcPts val="0"/>
              </a:spcAft>
              <a:buClr>
                <a:srgbClr val="073763"/>
              </a:buClr>
              <a:buSzPts val="2800"/>
              <a:buNone/>
              <a:defRPr>
                <a:solidFill>
                  <a:srgbClr val="073763"/>
                </a:solidFill>
              </a:defRPr>
            </a:lvl7pPr>
            <a:lvl8pPr lvl="7" rtl="0">
              <a:spcBef>
                <a:spcPts val="0"/>
              </a:spcBef>
              <a:spcAft>
                <a:spcPts val="0"/>
              </a:spcAft>
              <a:buClr>
                <a:srgbClr val="073763"/>
              </a:buClr>
              <a:buSzPts val="2800"/>
              <a:buNone/>
              <a:defRPr>
                <a:solidFill>
                  <a:srgbClr val="073763"/>
                </a:solidFill>
              </a:defRPr>
            </a:lvl8pPr>
            <a:lvl9pPr lvl="8" rtl="0">
              <a:spcBef>
                <a:spcPts val="0"/>
              </a:spcBef>
              <a:spcAft>
                <a:spcPts val="0"/>
              </a:spcAft>
              <a:buClr>
                <a:srgbClr val="073763"/>
              </a:buClr>
              <a:buSzPts val="2800"/>
              <a:buNone/>
              <a:defRPr>
                <a:solidFill>
                  <a:srgbClr val="073763"/>
                </a:solidFill>
              </a:defRPr>
            </a:lvl9pPr>
          </a:lstStyle>
          <a:p/>
        </p:txBody>
      </p:sp>
      <p:sp>
        <p:nvSpPr>
          <p:cNvPr id="27" name="Google Shape;27;p6"/>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lvl1pPr lvl="0" rtl="0">
              <a:buNone/>
              <a:defRPr b="1">
                <a:solidFill>
                  <a:srgbClr val="3D85C6"/>
                </a:solidFill>
                <a:latin typeface="Poppins"/>
                <a:ea typeface="Poppins"/>
                <a:cs typeface="Poppins"/>
                <a:sym typeface="Poppins"/>
              </a:defRPr>
            </a:lvl1pPr>
            <a:lvl2pPr lvl="1" rtl="0">
              <a:buNone/>
              <a:defRPr b="1">
                <a:solidFill>
                  <a:srgbClr val="3D85C6"/>
                </a:solidFill>
                <a:latin typeface="Poppins"/>
                <a:ea typeface="Poppins"/>
                <a:cs typeface="Poppins"/>
                <a:sym typeface="Poppins"/>
              </a:defRPr>
            </a:lvl2pPr>
            <a:lvl3pPr lvl="2" rtl="0">
              <a:buNone/>
              <a:defRPr b="1">
                <a:solidFill>
                  <a:srgbClr val="3D85C6"/>
                </a:solidFill>
                <a:latin typeface="Poppins"/>
                <a:ea typeface="Poppins"/>
                <a:cs typeface="Poppins"/>
                <a:sym typeface="Poppins"/>
              </a:defRPr>
            </a:lvl3pPr>
            <a:lvl4pPr lvl="3" rtl="0">
              <a:buNone/>
              <a:defRPr b="1">
                <a:solidFill>
                  <a:srgbClr val="3D85C6"/>
                </a:solidFill>
                <a:latin typeface="Poppins"/>
                <a:ea typeface="Poppins"/>
                <a:cs typeface="Poppins"/>
                <a:sym typeface="Poppins"/>
              </a:defRPr>
            </a:lvl4pPr>
            <a:lvl5pPr lvl="4" rtl="0">
              <a:buNone/>
              <a:defRPr b="1">
                <a:solidFill>
                  <a:srgbClr val="3D85C6"/>
                </a:solidFill>
                <a:latin typeface="Poppins"/>
                <a:ea typeface="Poppins"/>
                <a:cs typeface="Poppins"/>
                <a:sym typeface="Poppins"/>
              </a:defRPr>
            </a:lvl5pPr>
            <a:lvl6pPr lvl="5" rtl="0">
              <a:buNone/>
              <a:defRPr b="1">
                <a:solidFill>
                  <a:srgbClr val="3D85C6"/>
                </a:solidFill>
                <a:latin typeface="Poppins"/>
                <a:ea typeface="Poppins"/>
                <a:cs typeface="Poppins"/>
                <a:sym typeface="Poppins"/>
              </a:defRPr>
            </a:lvl6pPr>
            <a:lvl7pPr lvl="6" rtl="0">
              <a:buNone/>
              <a:defRPr b="1">
                <a:solidFill>
                  <a:srgbClr val="3D85C6"/>
                </a:solidFill>
                <a:latin typeface="Poppins"/>
                <a:ea typeface="Poppins"/>
                <a:cs typeface="Poppins"/>
                <a:sym typeface="Poppins"/>
              </a:defRPr>
            </a:lvl7pPr>
            <a:lvl8pPr lvl="7" rtl="0">
              <a:buNone/>
              <a:defRPr b="1">
                <a:solidFill>
                  <a:srgbClr val="3D85C6"/>
                </a:solidFill>
                <a:latin typeface="Poppins"/>
                <a:ea typeface="Poppins"/>
                <a:cs typeface="Poppins"/>
                <a:sym typeface="Poppins"/>
              </a:defRPr>
            </a:lvl8pPr>
            <a:lvl9pPr lvl="8" rtl="0">
              <a:buNone/>
              <a:defRPr b="1">
                <a:solidFill>
                  <a:srgbClr val="3D85C6"/>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GB"/>
              <a:t>‹#›</a:t>
            </a:fld>
            <a:r>
              <a:rPr b="0" lang="en-GB">
                <a:solidFill>
                  <a:srgbClr val="9FC5E8"/>
                </a:solidFill>
                <a:latin typeface="Poppins Black"/>
                <a:ea typeface="Poppins Black"/>
                <a:cs typeface="Poppins Black"/>
                <a:sym typeface="Poppins Black"/>
              </a:rPr>
              <a:t> </a:t>
            </a:r>
            <a:r>
              <a:rPr b="0" lang="en-GB">
                <a:solidFill>
                  <a:srgbClr val="073763"/>
                </a:solidFill>
                <a:latin typeface="Poppins Light"/>
                <a:ea typeface="Poppins Light"/>
                <a:cs typeface="Poppins Light"/>
                <a:sym typeface="Poppins Light"/>
              </a:rPr>
              <a:t>| Chapter 3</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 type="body"/>
          </p:nvPr>
        </p:nvSpPr>
        <p:spPr>
          <a:xfrm>
            <a:off x="311700" y="381300"/>
            <a:ext cx="8520600" cy="4187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 name="Google Shape;30;p7"/>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lvl1pPr lvl="0" rtl="0">
              <a:buNone/>
              <a:defRPr b="1">
                <a:solidFill>
                  <a:srgbClr val="3D85C6"/>
                </a:solidFill>
                <a:latin typeface="Poppins"/>
                <a:ea typeface="Poppins"/>
                <a:cs typeface="Poppins"/>
                <a:sym typeface="Poppins"/>
              </a:defRPr>
            </a:lvl1pPr>
            <a:lvl2pPr lvl="1" rtl="0">
              <a:buNone/>
              <a:defRPr b="1">
                <a:solidFill>
                  <a:srgbClr val="3D85C6"/>
                </a:solidFill>
                <a:latin typeface="Poppins"/>
                <a:ea typeface="Poppins"/>
                <a:cs typeface="Poppins"/>
                <a:sym typeface="Poppins"/>
              </a:defRPr>
            </a:lvl2pPr>
            <a:lvl3pPr lvl="2" rtl="0">
              <a:buNone/>
              <a:defRPr b="1">
                <a:solidFill>
                  <a:srgbClr val="3D85C6"/>
                </a:solidFill>
                <a:latin typeface="Poppins"/>
                <a:ea typeface="Poppins"/>
                <a:cs typeface="Poppins"/>
                <a:sym typeface="Poppins"/>
              </a:defRPr>
            </a:lvl3pPr>
            <a:lvl4pPr lvl="3" rtl="0">
              <a:buNone/>
              <a:defRPr b="1">
                <a:solidFill>
                  <a:srgbClr val="3D85C6"/>
                </a:solidFill>
                <a:latin typeface="Poppins"/>
                <a:ea typeface="Poppins"/>
                <a:cs typeface="Poppins"/>
                <a:sym typeface="Poppins"/>
              </a:defRPr>
            </a:lvl4pPr>
            <a:lvl5pPr lvl="4" rtl="0">
              <a:buNone/>
              <a:defRPr b="1">
                <a:solidFill>
                  <a:srgbClr val="3D85C6"/>
                </a:solidFill>
                <a:latin typeface="Poppins"/>
                <a:ea typeface="Poppins"/>
                <a:cs typeface="Poppins"/>
                <a:sym typeface="Poppins"/>
              </a:defRPr>
            </a:lvl5pPr>
            <a:lvl6pPr lvl="5" rtl="0">
              <a:buNone/>
              <a:defRPr b="1">
                <a:solidFill>
                  <a:srgbClr val="3D85C6"/>
                </a:solidFill>
                <a:latin typeface="Poppins"/>
                <a:ea typeface="Poppins"/>
                <a:cs typeface="Poppins"/>
                <a:sym typeface="Poppins"/>
              </a:defRPr>
            </a:lvl6pPr>
            <a:lvl7pPr lvl="6" rtl="0">
              <a:buNone/>
              <a:defRPr b="1">
                <a:solidFill>
                  <a:srgbClr val="3D85C6"/>
                </a:solidFill>
                <a:latin typeface="Poppins"/>
                <a:ea typeface="Poppins"/>
                <a:cs typeface="Poppins"/>
                <a:sym typeface="Poppins"/>
              </a:defRPr>
            </a:lvl7pPr>
            <a:lvl8pPr lvl="7" rtl="0">
              <a:buNone/>
              <a:defRPr b="1">
                <a:solidFill>
                  <a:srgbClr val="3D85C6"/>
                </a:solidFill>
                <a:latin typeface="Poppins"/>
                <a:ea typeface="Poppins"/>
                <a:cs typeface="Poppins"/>
                <a:sym typeface="Poppins"/>
              </a:defRPr>
            </a:lvl8pPr>
            <a:lvl9pPr lvl="8" rtl="0">
              <a:buNone/>
              <a:defRPr b="1">
                <a:solidFill>
                  <a:srgbClr val="3D85C6"/>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GB"/>
              <a:t>‹#›</a:t>
            </a:fld>
            <a:r>
              <a:rPr b="0" lang="en-GB">
                <a:solidFill>
                  <a:srgbClr val="9FC5E8"/>
                </a:solidFill>
                <a:latin typeface="Poppins Black"/>
                <a:ea typeface="Poppins Black"/>
                <a:cs typeface="Poppins Black"/>
                <a:sym typeface="Poppins Black"/>
              </a:rPr>
              <a:t> </a:t>
            </a:r>
            <a:r>
              <a:rPr b="0" lang="en-GB">
                <a:solidFill>
                  <a:srgbClr val="073763"/>
                </a:solidFill>
                <a:latin typeface="Poppins Light"/>
                <a:ea typeface="Poppins Light"/>
                <a:cs typeface="Poppins Light"/>
                <a:sym typeface="Poppins Light"/>
              </a:rPr>
              <a:t>| Chapter 3</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31" name="Shape 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073763"/>
              </a:buClr>
              <a:buSzPts val="2800"/>
              <a:buFont typeface="Poppins"/>
              <a:buNone/>
              <a:defRPr b="1" sz="2800">
                <a:solidFill>
                  <a:srgbClr val="073763"/>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434343"/>
              </a:buClr>
              <a:buSzPts val="1800"/>
              <a:buChar char="●"/>
              <a:defRPr sz="1800">
                <a:solidFill>
                  <a:srgbClr val="434343"/>
                </a:solidFill>
              </a:defRPr>
            </a:lvl1pPr>
            <a:lvl2pPr indent="-317500" lvl="1" marL="914400">
              <a:lnSpc>
                <a:spcPct val="115000"/>
              </a:lnSpc>
              <a:spcBef>
                <a:spcPts val="0"/>
              </a:spcBef>
              <a:spcAft>
                <a:spcPts val="0"/>
              </a:spcAft>
              <a:buClr>
                <a:srgbClr val="434343"/>
              </a:buClr>
              <a:buSzPts val="1400"/>
              <a:buChar char="○"/>
              <a:defRPr>
                <a:solidFill>
                  <a:srgbClr val="434343"/>
                </a:solidFill>
              </a:defRPr>
            </a:lvl2pPr>
            <a:lvl3pPr indent="-317500" lvl="2" marL="1371600">
              <a:lnSpc>
                <a:spcPct val="115000"/>
              </a:lnSpc>
              <a:spcBef>
                <a:spcPts val="0"/>
              </a:spcBef>
              <a:spcAft>
                <a:spcPts val="0"/>
              </a:spcAft>
              <a:buClr>
                <a:srgbClr val="434343"/>
              </a:buClr>
              <a:buSzPts val="1400"/>
              <a:buChar char="■"/>
              <a:defRPr>
                <a:solidFill>
                  <a:srgbClr val="434343"/>
                </a:solidFill>
              </a:defRPr>
            </a:lvl3pPr>
            <a:lvl4pPr indent="-317500" lvl="3" marL="1828800">
              <a:lnSpc>
                <a:spcPct val="115000"/>
              </a:lnSpc>
              <a:spcBef>
                <a:spcPts val="0"/>
              </a:spcBef>
              <a:spcAft>
                <a:spcPts val="0"/>
              </a:spcAft>
              <a:buClr>
                <a:srgbClr val="434343"/>
              </a:buClr>
              <a:buSzPts val="1400"/>
              <a:buChar char="●"/>
              <a:defRPr>
                <a:solidFill>
                  <a:srgbClr val="434343"/>
                </a:solidFill>
              </a:defRPr>
            </a:lvl4pPr>
            <a:lvl5pPr indent="-317500" lvl="4" marL="2286000">
              <a:lnSpc>
                <a:spcPct val="115000"/>
              </a:lnSpc>
              <a:spcBef>
                <a:spcPts val="0"/>
              </a:spcBef>
              <a:spcAft>
                <a:spcPts val="0"/>
              </a:spcAft>
              <a:buClr>
                <a:srgbClr val="434343"/>
              </a:buClr>
              <a:buSzPts val="1400"/>
              <a:buChar char="○"/>
              <a:defRPr>
                <a:solidFill>
                  <a:srgbClr val="434343"/>
                </a:solidFill>
              </a:defRPr>
            </a:lvl5pPr>
            <a:lvl6pPr indent="-317500" lvl="5" marL="2743200">
              <a:lnSpc>
                <a:spcPct val="115000"/>
              </a:lnSpc>
              <a:spcBef>
                <a:spcPts val="0"/>
              </a:spcBef>
              <a:spcAft>
                <a:spcPts val="0"/>
              </a:spcAft>
              <a:buClr>
                <a:srgbClr val="434343"/>
              </a:buClr>
              <a:buSzPts val="1400"/>
              <a:buChar char="■"/>
              <a:defRPr>
                <a:solidFill>
                  <a:srgbClr val="434343"/>
                </a:solidFill>
              </a:defRPr>
            </a:lvl6pPr>
            <a:lvl7pPr indent="-317500" lvl="6" marL="3200400">
              <a:lnSpc>
                <a:spcPct val="115000"/>
              </a:lnSpc>
              <a:spcBef>
                <a:spcPts val="0"/>
              </a:spcBef>
              <a:spcAft>
                <a:spcPts val="0"/>
              </a:spcAft>
              <a:buClr>
                <a:srgbClr val="434343"/>
              </a:buClr>
              <a:buSzPts val="1400"/>
              <a:buChar char="●"/>
              <a:defRPr>
                <a:solidFill>
                  <a:srgbClr val="434343"/>
                </a:solidFill>
              </a:defRPr>
            </a:lvl7pPr>
            <a:lvl8pPr indent="-317500" lvl="7" marL="3657600">
              <a:lnSpc>
                <a:spcPct val="115000"/>
              </a:lnSpc>
              <a:spcBef>
                <a:spcPts val="0"/>
              </a:spcBef>
              <a:spcAft>
                <a:spcPts val="0"/>
              </a:spcAft>
              <a:buClr>
                <a:srgbClr val="434343"/>
              </a:buClr>
              <a:buSzPts val="1400"/>
              <a:buChar char="○"/>
              <a:defRPr>
                <a:solidFill>
                  <a:srgbClr val="434343"/>
                </a:solidFill>
              </a:defRPr>
            </a:lvl8pPr>
            <a:lvl9pPr indent="-317500" lvl="8" marL="4114800">
              <a:lnSpc>
                <a:spcPct val="115000"/>
              </a:lnSpc>
              <a:spcBef>
                <a:spcPts val="0"/>
              </a:spcBef>
              <a:spcAft>
                <a:spcPts val="0"/>
              </a:spcAft>
              <a:buClr>
                <a:srgbClr val="434343"/>
              </a:buClr>
              <a:buSzPts val="1400"/>
              <a:buChar char="■"/>
              <a:defRPr>
                <a:solidFill>
                  <a:srgbClr val="434343"/>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txBox="1"/>
          <p:nvPr>
            <p:ph idx="2" type="sldNum"/>
          </p:nvPr>
        </p:nvSpPr>
        <p:spPr>
          <a:xfrm>
            <a:off x="75" y="4820250"/>
            <a:ext cx="3339600" cy="323100"/>
          </a:xfrm>
          <a:prstGeom prst="rect">
            <a:avLst/>
          </a:prstGeom>
          <a:noFill/>
          <a:ln>
            <a:noFill/>
          </a:ln>
        </p:spPr>
        <p:txBody>
          <a:bodyPr anchorCtr="0" anchor="ctr" bIns="91425" lIns="91425" spcFirstLastPara="1" rIns="91425" wrap="square" tIns="91425">
            <a:noAutofit/>
          </a:bodyPr>
          <a:lstStyle>
            <a:lvl1pPr lvl="0" rtl="0" algn="l">
              <a:buNone/>
              <a:defRPr sz="1000">
                <a:solidFill>
                  <a:srgbClr val="9FC5E8"/>
                </a:solidFill>
                <a:latin typeface="Poppins Black"/>
                <a:ea typeface="Poppins Black"/>
                <a:cs typeface="Poppins Black"/>
                <a:sym typeface="Poppins Black"/>
              </a:defRPr>
            </a:lvl1pPr>
            <a:lvl2pPr lvl="1" rtl="0" algn="l">
              <a:buNone/>
              <a:defRPr sz="1000">
                <a:solidFill>
                  <a:srgbClr val="9FC5E8"/>
                </a:solidFill>
                <a:latin typeface="Poppins Black"/>
                <a:ea typeface="Poppins Black"/>
                <a:cs typeface="Poppins Black"/>
                <a:sym typeface="Poppins Black"/>
              </a:defRPr>
            </a:lvl2pPr>
            <a:lvl3pPr lvl="2" rtl="0" algn="l">
              <a:buNone/>
              <a:defRPr sz="1000">
                <a:solidFill>
                  <a:srgbClr val="9FC5E8"/>
                </a:solidFill>
                <a:latin typeface="Poppins Black"/>
                <a:ea typeface="Poppins Black"/>
                <a:cs typeface="Poppins Black"/>
                <a:sym typeface="Poppins Black"/>
              </a:defRPr>
            </a:lvl3pPr>
            <a:lvl4pPr lvl="3" rtl="0" algn="l">
              <a:buNone/>
              <a:defRPr sz="1000">
                <a:solidFill>
                  <a:srgbClr val="9FC5E8"/>
                </a:solidFill>
                <a:latin typeface="Poppins Black"/>
                <a:ea typeface="Poppins Black"/>
                <a:cs typeface="Poppins Black"/>
                <a:sym typeface="Poppins Black"/>
              </a:defRPr>
            </a:lvl4pPr>
            <a:lvl5pPr lvl="4" rtl="0" algn="l">
              <a:buNone/>
              <a:defRPr sz="1000">
                <a:solidFill>
                  <a:srgbClr val="9FC5E8"/>
                </a:solidFill>
                <a:latin typeface="Poppins Black"/>
                <a:ea typeface="Poppins Black"/>
                <a:cs typeface="Poppins Black"/>
                <a:sym typeface="Poppins Black"/>
              </a:defRPr>
            </a:lvl5pPr>
            <a:lvl6pPr lvl="5" rtl="0" algn="l">
              <a:buNone/>
              <a:defRPr sz="1000">
                <a:solidFill>
                  <a:srgbClr val="9FC5E8"/>
                </a:solidFill>
                <a:latin typeface="Poppins Black"/>
                <a:ea typeface="Poppins Black"/>
                <a:cs typeface="Poppins Black"/>
                <a:sym typeface="Poppins Black"/>
              </a:defRPr>
            </a:lvl6pPr>
            <a:lvl7pPr lvl="6" rtl="0" algn="l">
              <a:buNone/>
              <a:defRPr sz="1000">
                <a:solidFill>
                  <a:srgbClr val="9FC5E8"/>
                </a:solidFill>
                <a:latin typeface="Poppins Black"/>
                <a:ea typeface="Poppins Black"/>
                <a:cs typeface="Poppins Black"/>
                <a:sym typeface="Poppins Black"/>
              </a:defRPr>
            </a:lvl7pPr>
            <a:lvl8pPr lvl="7" rtl="0" algn="l">
              <a:buNone/>
              <a:defRPr sz="1000">
                <a:solidFill>
                  <a:srgbClr val="9FC5E8"/>
                </a:solidFill>
                <a:latin typeface="Poppins Black"/>
                <a:ea typeface="Poppins Black"/>
                <a:cs typeface="Poppins Black"/>
                <a:sym typeface="Poppins Black"/>
              </a:defRPr>
            </a:lvl8pPr>
            <a:lvl9pPr lvl="8" rtl="0" algn="l">
              <a:buNone/>
              <a:defRPr sz="1000">
                <a:solidFill>
                  <a:srgbClr val="9FC5E8"/>
                </a:solidFill>
                <a:latin typeface="Poppins Black"/>
                <a:ea typeface="Poppins Black"/>
                <a:cs typeface="Poppins Black"/>
                <a:sym typeface="Poppins Black"/>
              </a:defRPr>
            </a:lvl9p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jpg"/><Relationship Id="rId4" Type="http://schemas.openxmlformats.org/officeDocument/2006/relationships/hyperlink" Target="https://unsplash.com/@adamthomas48?utm_content=creditCopyText&amp;utm_medium=referral&amp;utm_source=unsplash" TargetMode="External"/><Relationship Id="rId5" Type="http://schemas.openxmlformats.org/officeDocument/2006/relationships/hyperlink" Target="https://unsplash.com/photos/orange-umbrella-on-sidewalk-during-daytime-FB1n9kXP7WA?utm_content=creditCopyText&amp;utm_medium=referral&amp;utm_source=unspla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unsplash.com/@mufidpwt?utm_content=creditCopyText&amp;utm_medium=referral&amp;utm_source=unsplash" TargetMode="External"/><Relationship Id="rId4" Type="http://schemas.openxmlformats.org/officeDocument/2006/relationships/hyperlink" Target="https://unsplash.com/photos/stack-of-books-on-table-LVcjYwuHQlg?utm_content=creditCopyText&amp;utm_medium=referral&amp;utm_source=unsplash" TargetMode="External"/><Relationship Id="rId5" Type="http://schemas.openxmlformats.org/officeDocument/2006/relationships/image" Target="../media/image34.jpg"/><Relationship Id="rId6" Type="http://schemas.openxmlformats.org/officeDocument/2006/relationships/hyperlink" Target="https://unsplash.com/@rrrob_?utm_content=creditCopyText&amp;utm_medium=referral&amp;utm_source=unsplash" TargetMode="External"/><Relationship Id="rId7" Type="http://schemas.openxmlformats.org/officeDocument/2006/relationships/hyperlink" Target="https://unsplash.com/photos/a-one-billion-dollar-bill-with-the-words-one-billion-dollars-printed-on-it-Mk1RW1AfxAw?utm_content=creditCopyText&amp;utm_medium=referral&amp;utm_source=unsplash" TargetMode="External"/><Relationship Id="rId8"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jpg"/><Relationship Id="rId4" Type="http://schemas.openxmlformats.org/officeDocument/2006/relationships/hyperlink" Target="https://commons.wikimedia.org/wiki/User:Mo_Cuishle" TargetMode="External"/><Relationship Id="rId5" Type="http://schemas.openxmlformats.org/officeDocument/2006/relationships/hyperlink" Target="https://commons.wikimedia.org/wiki/File:Zimbabwe_100_TRILLION_prz%C3%B3d.jp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hyperlink" Target="https://www.flickr.com/people/61266278@N00" TargetMode="External"/><Relationship Id="rId5" Type="http://schemas.openxmlformats.org/officeDocument/2006/relationships/hyperlink" Target="https://commons.wikimedia.org/wiki/File:Venezuelan_Refugees_in_Bogot%C3%A1_Selling_Crafts_Made_of_Worthless_Venezuelan_Cash_(49070277587).jpg" TargetMode="External"/><Relationship Id="rId6" Type="http://schemas.openxmlformats.org/officeDocument/2006/relationships/hyperlink" Target="https://www.vozdeamerica.com/a/marcha-venezuela-23-enero-nicolas-maduro-asamblea-nacional/4755566.html" TargetMode="External"/><Relationship Id="rId7" Type="http://schemas.openxmlformats.org/officeDocument/2006/relationships/hyperlink" Target="https://commons.wikimedia.org/wiki/File:Protester_holding_sign_with_bolivar_notes.jpg" TargetMode="External"/><Relationship Id="rId8"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hyperlink" Target="https://unsplash.com/@jonnymckenna?utm_content=creditCopyText&amp;utm_medium=referral&amp;utm_source=unsplash" TargetMode="External"/><Relationship Id="rId5" Type="http://schemas.openxmlformats.org/officeDocument/2006/relationships/hyperlink" Target="https://unsplash.com/photos/banknotes-on-ceiling-tVi5i7887ko?utm_content=creditCopyText&amp;utm_medium=referral&amp;utm_source=unsplas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jpg"/><Relationship Id="rId4" Type="http://schemas.openxmlformats.org/officeDocument/2006/relationships/hyperlink" Target="https://unsplash.com/@mirzababic?utm_content=creditCopyText&amp;utm_medium=referral&amp;utm_source=unsplash" TargetMode="External"/><Relationship Id="rId5" Type="http://schemas.openxmlformats.org/officeDocument/2006/relationships/hyperlink" Target="https://unsplash.com/photos/lighted-atm-eYZpTMc7hno?utm_content=creditCopyText&amp;utm_medium=referral&amp;utm_source=unsplash"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unsplash.com/@niklas_kickl?utm_content=creditCopyText&amp;utm_medium=referral&amp;utm_source=unsplash" TargetMode="External"/><Relationship Id="rId4" Type="http://schemas.openxmlformats.org/officeDocument/2006/relationships/hyperlink" Target="https://unsplash.com/photos/clear-glass-hour-MD9Jyz4t9X4?utm_content=creditCopyText&amp;utm_medium=referral&amp;utm_source=unsplash" TargetMode="External"/><Relationship Id="rId5"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hyperlink" Target="https://unsplash.com/@bwtobias?utm_content=creditCopyText&amp;utm_medium=referral&amp;utm_source=unsplash" TargetMode="External"/><Relationship Id="rId6" Type="http://schemas.openxmlformats.org/officeDocument/2006/relationships/hyperlink" Target="https://unsplash.com/photos/children-playing-on-brown-sand-at-daytime-nsQDm1nBGIs?utm_content=creditCopyText&amp;utm_medium=referral&amp;utm_source=unsplash" TargetMode="External"/><Relationship Id="rId7" Type="http://schemas.openxmlformats.org/officeDocument/2006/relationships/hyperlink" Target="https://unsplash.com/@max_thehuman?utm_content=creditCopyText&amp;utm_medium=referral&amp;utm_source=unsplash" TargetMode="External"/><Relationship Id="rId8" Type="http://schemas.openxmlformats.org/officeDocument/2006/relationships/hyperlink" Target="https://unsplash.com/photos/grayscale-photo-of-man-with-shop-bags-walking-past-beggar-siting-on-sidewalk-Skhc2Bm7J4s?utm_content=creditCopyText&amp;utm_medium=referral&amp;utm_source=unsplash"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unsplash.com/@giorgiotrovato?utm_content=creditCopyText&amp;utm_medium=referral&amp;utm_source=unsplash" TargetMode="External"/><Relationship Id="rId4" Type="http://schemas.openxmlformats.org/officeDocument/2006/relationships/hyperlink" Target="https://unsplash.com/photos/white-and-black-printer-paper-WyxqQpyFNk8?utm_content=creditCopyText&amp;utm_medium=referral&amp;utm_source=unsplash" TargetMode="External"/><Relationship Id="rId5" Type="http://schemas.openxmlformats.org/officeDocument/2006/relationships/image" Target="../media/image4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8.jpg"/><Relationship Id="rId4" Type="http://schemas.openxmlformats.org/officeDocument/2006/relationships/hyperlink" Target="https://unsplash.com/@tankanin?utm_content=creditCopyText&amp;utm_medium=referral&amp;utm_source=unsplash" TargetMode="External"/><Relationship Id="rId5" Type="http://schemas.openxmlformats.org/officeDocument/2006/relationships/hyperlink" Target="https://unsplash.com/photos/high-rise-buildings-during-nighttime-hdak5568ts4?utm_content=creditCopyText&amp;utm_medium=referral&amp;utm_source=unsplash"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hyperlink" Target="https://www.usdebtclock.org/world-debt-clock.html" TargetMode="External"/><Relationship Id="rId4" Type="http://schemas.openxmlformats.org/officeDocument/2006/relationships/image" Target="../media/image24.png"/><Relationship Id="rId5" Type="http://schemas.openxmlformats.org/officeDocument/2006/relationships/hyperlink" Target="https://www.usdebtclock.org/world-debt-clock.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usdebtclock.org/" TargetMode="External"/><Relationship Id="rId4" Type="http://schemas.openxmlformats.org/officeDocument/2006/relationships/image" Target="../media/image21.png"/><Relationship Id="rId5" Type="http://schemas.openxmlformats.org/officeDocument/2006/relationships/hyperlink" Target="https://www.usdebtclock.or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1" Type="http://schemas.openxmlformats.org/officeDocument/2006/relationships/hyperlink" Target="https://twitter.com/thecore21m" TargetMode="External"/><Relationship Id="rId10" Type="http://schemas.openxmlformats.org/officeDocument/2006/relationships/hyperlink" Target="https://twitter.com/bitcoinubuntu" TargetMode="External"/><Relationship Id="rId13" Type="http://schemas.openxmlformats.org/officeDocument/2006/relationships/image" Target="../media/image31.png"/><Relationship Id="rId12" Type="http://schemas.openxmlformats.org/officeDocument/2006/relationships/hyperlink" Target="https://twitter.com/thecore21m" TargetMode="External"/><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hyperlink" Target="https://twitter.com/bitcoinubuntu" TargetMode="External"/><Relationship Id="rId4" Type="http://schemas.openxmlformats.org/officeDocument/2006/relationships/image" Target="../media/image27.png"/><Relationship Id="rId9" Type="http://schemas.openxmlformats.org/officeDocument/2006/relationships/hyperlink" Target="https://twitter.com/bitcoinubuntu" TargetMode="External"/><Relationship Id="rId5" Type="http://schemas.openxmlformats.org/officeDocument/2006/relationships/hyperlink" Target="https://github.com/MyFirstBitcoin" TargetMode="External"/><Relationship Id="rId6" Type="http://schemas.openxmlformats.org/officeDocument/2006/relationships/image" Target="../media/image28.png"/><Relationship Id="rId7" Type="http://schemas.openxmlformats.org/officeDocument/2006/relationships/hyperlink" Target="https://github.com/MyFirstBitcoin" TargetMode="External"/><Relationship Id="rId8" Type="http://schemas.openxmlformats.org/officeDocument/2006/relationships/hyperlink" Target="https://github.com/MyFirstBitcoi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unsplash.com/@sknutson?utm_content=creditCopyText&amp;utm_medium=referral&amp;utm_source=unsplash" TargetMode="External"/><Relationship Id="rId4" Type="http://schemas.openxmlformats.org/officeDocument/2006/relationships/hyperlink" Target="https://unsplash.com/photos/grayscale-photography-of-man-sitting-on-chair-lQ2BzDNmnHE?utm_content=creditCopyText&amp;utm_medium=referral&amp;utm_source=unsplash" TargetMode="External"/><Relationship Id="rId5" Type="http://schemas.openxmlformats.org/officeDocument/2006/relationships/image" Target="../media/image7.jpg"/><Relationship Id="rId6" Type="http://schemas.openxmlformats.org/officeDocument/2006/relationships/image" Target="../media/image4.jpg"/><Relationship Id="rId7" Type="http://schemas.openxmlformats.org/officeDocument/2006/relationships/hyperlink" Target="https://unsplash.com/@miquel_parera_mila?utm_content=creditCopyText&amp;utm_medium=referral&amp;utm_source=unsplash" TargetMode="External"/><Relationship Id="rId8" Type="http://schemas.openxmlformats.org/officeDocument/2006/relationships/hyperlink" Target="https://unsplash.com/photos/city-buildings-during-night-time-41J9-JTIP-c?utm_content=creditCopyText&amp;utm_medium=referral&amp;utm_source=unsplash"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9"/>
          <p:cNvSpPr txBox="1"/>
          <p:nvPr>
            <p:ph idx="1" type="subTitle"/>
          </p:nvPr>
        </p:nvSpPr>
        <p:spPr>
          <a:xfrm>
            <a:off x="347000" y="494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0" lang="en-GB" sz="2200">
                <a:solidFill>
                  <a:srgbClr val="9FC5E8"/>
                </a:solidFill>
                <a:latin typeface="Poppins Light"/>
                <a:ea typeface="Poppins Light"/>
                <a:cs typeface="Poppins Light"/>
                <a:sym typeface="Poppins Light"/>
              </a:rPr>
              <a:t>My First Bitcoin </a:t>
            </a:r>
            <a:r>
              <a:rPr i="0" lang="en-GB" sz="2200">
                <a:solidFill>
                  <a:schemeClr val="lt1"/>
                </a:solidFill>
                <a:latin typeface="Poppins Light"/>
                <a:ea typeface="Poppins Light"/>
                <a:cs typeface="Poppins Light"/>
                <a:sym typeface="Poppins Light"/>
              </a:rPr>
              <a:t>|</a:t>
            </a:r>
            <a:r>
              <a:rPr i="0" lang="en-GB" sz="2200">
                <a:solidFill>
                  <a:srgbClr val="9FC5E8"/>
                </a:solidFill>
                <a:latin typeface="Poppins Light"/>
                <a:ea typeface="Poppins Light"/>
                <a:cs typeface="Poppins Light"/>
                <a:sym typeface="Poppins Light"/>
              </a:rPr>
              <a:t> Chapter 3</a:t>
            </a:r>
            <a:endParaRPr i="0" sz="2200">
              <a:solidFill>
                <a:srgbClr val="9FC5E8"/>
              </a:solidFill>
              <a:latin typeface="Poppins Light"/>
              <a:ea typeface="Poppins Light"/>
              <a:cs typeface="Poppins Light"/>
              <a:sym typeface="Poppins Light"/>
            </a:endParaRPr>
          </a:p>
        </p:txBody>
      </p:sp>
      <p:sp>
        <p:nvSpPr>
          <p:cNvPr id="37" name="Google Shape;37;p9"/>
          <p:cNvSpPr txBox="1"/>
          <p:nvPr>
            <p:ph type="ctrTitle"/>
          </p:nvPr>
        </p:nvSpPr>
        <p:spPr>
          <a:xfrm>
            <a:off x="311708" y="25278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D</a:t>
            </a:r>
            <a:r>
              <a:rPr i="1" lang="en-GB"/>
              <a:t>ISCOVERING </a:t>
            </a:r>
            <a:r>
              <a:rPr i="1" lang="en-GB">
                <a:solidFill>
                  <a:srgbClr val="6FA8DC"/>
                </a:solidFill>
                <a:latin typeface="Poppins Light"/>
                <a:ea typeface="Poppins Light"/>
                <a:cs typeface="Poppins Light"/>
                <a:sym typeface="Poppins Light"/>
              </a:rPr>
              <a:t>the</a:t>
            </a:r>
            <a:r>
              <a:rPr i="1" lang="en-GB">
                <a:solidFill>
                  <a:srgbClr val="6FA8DC"/>
                </a:solidFill>
              </a:rPr>
              <a:t> </a:t>
            </a:r>
            <a:endParaRPr i="1">
              <a:solidFill>
                <a:srgbClr val="6FA8DC"/>
              </a:solidFill>
            </a:endParaRPr>
          </a:p>
          <a:p>
            <a:pPr indent="0" lvl="0" marL="0" rtl="0" algn="ctr">
              <a:spcBef>
                <a:spcPts val="0"/>
              </a:spcBef>
              <a:spcAft>
                <a:spcPts val="0"/>
              </a:spcAft>
              <a:buNone/>
            </a:pPr>
            <a:r>
              <a:rPr i="1" lang="en-GB"/>
              <a:t>DARK SIDE </a:t>
            </a:r>
            <a:r>
              <a:rPr i="1" lang="en-GB">
                <a:solidFill>
                  <a:srgbClr val="6FA8DC"/>
                </a:solidFill>
                <a:latin typeface="Poppins Light"/>
                <a:ea typeface="Poppins Light"/>
                <a:cs typeface="Poppins Light"/>
                <a:sym typeface="Poppins Light"/>
              </a:rPr>
              <a:t>of</a:t>
            </a:r>
            <a:r>
              <a:rPr i="1" lang="en-GB">
                <a:solidFill>
                  <a:srgbClr val="6FA8DC"/>
                </a:solidFill>
              </a:rPr>
              <a:t> </a:t>
            </a:r>
            <a:r>
              <a:rPr i="1" lang="en-GB"/>
              <a:t>FIAT</a:t>
            </a:r>
            <a:endParaRPr i="1"/>
          </a:p>
        </p:txBody>
      </p:sp>
      <p:pic>
        <p:nvPicPr>
          <p:cNvPr id="38" name="Google Shape;38;p9"/>
          <p:cNvPicPr preferRelativeResize="0"/>
          <p:nvPr/>
        </p:nvPicPr>
        <p:blipFill rotWithShape="1">
          <a:blip r:embed="rId3">
            <a:alphaModFix/>
          </a:blip>
          <a:srcRect b="0" l="1634" r="2230" t="0"/>
          <a:stretch/>
        </p:blipFill>
        <p:spPr>
          <a:xfrm>
            <a:off x="0" y="1482075"/>
            <a:ext cx="9144003" cy="120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i</a:t>
            </a:r>
            <a:r>
              <a:rPr lang="en-GB"/>
              <a:t>mpacts of inflation and debasement</a:t>
            </a:r>
            <a:r>
              <a:rPr lang="en-GB"/>
              <a:t> </a:t>
            </a:r>
            <a:r>
              <a:rPr b="0" i="1" lang="en-GB" sz="2000"/>
              <a:t>(…)</a:t>
            </a:r>
            <a:endParaRPr/>
          </a:p>
        </p:txBody>
      </p:sp>
      <p:sp>
        <p:nvSpPr>
          <p:cNvPr id="114" name="Google Shape;114;p18"/>
          <p:cNvSpPr txBox="1"/>
          <p:nvPr>
            <p:ph idx="1" type="body"/>
          </p:nvPr>
        </p:nvSpPr>
        <p:spPr>
          <a:xfrm>
            <a:off x="311700" y="1152475"/>
            <a:ext cx="7659900" cy="34164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GB"/>
              <a:t>Enable</a:t>
            </a:r>
            <a:r>
              <a:rPr lang="en-GB"/>
              <a:t> the </a:t>
            </a:r>
            <a:r>
              <a:rPr b="1" lang="en-GB">
                <a:solidFill>
                  <a:srgbClr val="E69138"/>
                </a:solidFill>
              </a:rPr>
              <a:t>accumulation of debt</a:t>
            </a:r>
            <a:r>
              <a:rPr lang="en-GB"/>
              <a:t> on a massive scale. </a:t>
            </a:r>
            <a:endParaRPr/>
          </a:p>
          <a:p>
            <a:pPr indent="-342900" lvl="0" marL="457200" rtl="0" algn="l">
              <a:spcBef>
                <a:spcPts val="1200"/>
              </a:spcBef>
              <a:spcAft>
                <a:spcPts val="0"/>
              </a:spcAft>
              <a:buSzPts val="1800"/>
              <a:buChar char="●"/>
            </a:pPr>
            <a:r>
              <a:rPr lang="en-GB"/>
              <a:t>Governments and corporations borrow money with relative ease, </a:t>
            </a:r>
            <a:br>
              <a:rPr lang="en-GB"/>
            </a:br>
            <a:r>
              <a:rPr lang="en-GB"/>
              <a:t>but the debt must be paid back with </a:t>
            </a:r>
            <a:r>
              <a:rPr b="1" lang="en-GB">
                <a:solidFill>
                  <a:srgbClr val="E69138"/>
                </a:solidFill>
              </a:rPr>
              <a:t>interest</a:t>
            </a:r>
            <a:r>
              <a:rPr lang="en-GB"/>
              <a:t>.</a:t>
            </a:r>
            <a:endParaRPr/>
          </a:p>
          <a:p>
            <a:pPr indent="-342900" lvl="0" marL="457200" rtl="0" algn="l">
              <a:spcBef>
                <a:spcPts val="1000"/>
              </a:spcBef>
              <a:spcAft>
                <a:spcPts val="0"/>
              </a:spcAft>
              <a:buSzPts val="1800"/>
              <a:buChar char="●"/>
            </a:pPr>
            <a:r>
              <a:rPr lang="en-GB"/>
              <a:t>This interest can become a significant </a:t>
            </a:r>
            <a:r>
              <a:rPr b="1" lang="en-GB">
                <a:solidFill>
                  <a:srgbClr val="E69138"/>
                </a:solidFill>
              </a:rPr>
              <a:t>burden</a:t>
            </a:r>
            <a:r>
              <a:rPr lang="en-GB"/>
              <a:t> on the economy.</a:t>
            </a:r>
            <a:endParaRPr/>
          </a:p>
        </p:txBody>
      </p:sp>
      <p:sp>
        <p:nvSpPr>
          <p:cNvPr id="115" name="Google Shape;115;p18"/>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pic>
        <p:nvPicPr>
          <p:cNvPr id="116" name="Google Shape;116;p18"/>
          <p:cNvPicPr preferRelativeResize="0"/>
          <p:nvPr/>
        </p:nvPicPr>
        <p:blipFill rotWithShape="1">
          <a:blip r:embed="rId3">
            <a:alphaModFix/>
          </a:blip>
          <a:srcRect b="0" l="0" r="0" t="0"/>
          <a:stretch/>
        </p:blipFill>
        <p:spPr>
          <a:xfrm>
            <a:off x="1588800" y="3047325"/>
            <a:ext cx="5105700" cy="172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1" type="body"/>
          </p:nvPr>
        </p:nvSpPr>
        <p:spPr>
          <a:xfrm>
            <a:off x="311700" y="1152475"/>
            <a:ext cx="5596800" cy="34164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GB"/>
              <a:t>Future generations are often left to bear the </a:t>
            </a:r>
            <a:r>
              <a:rPr b="1" lang="en-GB">
                <a:solidFill>
                  <a:srgbClr val="E69138"/>
                </a:solidFill>
              </a:rPr>
              <a:t>consequences</a:t>
            </a:r>
            <a:r>
              <a:rPr lang="en-GB"/>
              <a:t>.</a:t>
            </a:r>
            <a:endParaRPr/>
          </a:p>
          <a:p>
            <a:pPr indent="-342900" lvl="0" marL="457200" rtl="0" algn="l">
              <a:spcBef>
                <a:spcPts val="1200"/>
              </a:spcBef>
              <a:spcAft>
                <a:spcPts val="0"/>
              </a:spcAft>
              <a:buSzPts val="1800"/>
              <a:buChar char="●"/>
            </a:pPr>
            <a:r>
              <a:rPr lang="en-GB"/>
              <a:t>While the fiat system has its benefits, it is important to recognize its </a:t>
            </a:r>
            <a:r>
              <a:rPr b="1" lang="en-GB">
                <a:solidFill>
                  <a:srgbClr val="E69138"/>
                </a:solidFill>
              </a:rPr>
              <a:t>drawbacks</a:t>
            </a:r>
            <a:r>
              <a:rPr lang="en-GB"/>
              <a:t> and consider alternatives like </a:t>
            </a:r>
            <a:r>
              <a:rPr b="1" lang="en-GB">
                <a:solidFill>
                  <a:srgbClr val="E69138"/>
                </a:solidFill>
              </a:rPr>
              <a:t>Bitcoin</a:t>
            </a:r>
            <a:r>
              <a:rPr lang="en-GB"/>
              <a:t>. </a:t>
            </a:r>
            <a:endParaRPr/>
          </a:p>
          <a:p>
            <a:pPr indent="-342900" lvl="0" marL="457200" rtl="0" algn="l">
              <a:spcBef>
                <a:spcPts val="1200"/>
              </a:spcBef>
              <a:spcAft>
                <a:spcPts val="1200"/>
              </a:spcAft>
              <a:buSzPts val="1800"/>
              <a:buChar char="●"/>
            </a:pPr>
            <a:r>
              <a:rPr lang="en-GB"/>
              <a:t>Understanding the power dynamics and wealth inequality perpetuated by the fiat system can help us work towards creating a</a:t>
            </a:r>
            <a:r>
              <a:rPr lang="en-GB"/>
              <a:t> </a:t>
            </a:r>
            <a:r>
              <a:rPr b="1" lang="en-GB">
                <a:solidFill>
                  <a:srgbClr val="E69138"/>
                </a:solidFill>
              </a:rPr>
              <a:t>more equitable and transparent</a:t>
            </a:r>
            <a:r>
              <a:rPr lang="en-GB"/>
              <a:t> financial system for all.</a:t>
            </a:r>
            <a:endParaRPr/>
          </a:p>
        </p:txBody>
      </p:sp>
      <p:sp>
        <p:nvSpPr>
          <p:cNvPr id="122" name="Google Shape;12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t>
            </a:r>
            <a:r>
              <a:rPr lang="en-GB"/>
              <a:t>onsidering the drawbacks</a:t>
            </a:r>
            <a:endParaRPr/>
          </a:p>
        </p:txBody>
      </p:sp>
      <p:sp>
        <p:nvSpPr>
          <p:cNvPr id="123" name="Google Shape;123;p19"/>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pic>
        <p:nvPicPr>
          <p:cNvPr id="124" name="Google Shape;124;p19"/>
          <p:cNvPicPr preferRelativeResize="0"/>
          <p:nvPr/>
        </p:nvPicPr>
        <p:blipFill rotWithShape="1">
          <a:blip r:embed="rId3">
            <a:alphaModFix/>
          </a:blip>
          <a:srcRect b="0" l="2928" r="2918" t="0"/>
          <a:stretch/>
        </p:blipFill>
        <p:spPr>
          <a:xfrm>
            <a:off x="6119125" y="0"/>
            <a:ext cx="3024878" cy="4820403"/>
          </a:xfrm>
          <a:prstGeom prst="rect">
            <a:avLst/>
          </a:prstGeom>
          <a:noFill/>
          <a:ln>
            <a:noFill/>
          </a:ln>
        </p:spPr>
      </p:pic>
      <p:sp>
        <p:nvSpPr>
          <p:cNvPr id="125" name="Google Shape;125;p19"/>
          <p:cNvSpPr txBox="1"/>
          <p:nvPr/>
        </p:nvSpPr>
        <p:spPr>
          <a:xfrm>
            <a:off x="6119125" y="4820400"/>
            <a:ext cx="30249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 Adam Thomas</a:t>
            </a:r>
            <a:r>
              <a:rPr lang="en-GB" sz="900">
                <a:solidFill>
                  <a:srgbClr val="434343"/>
                </a:solidFill>
                <a:latin typeface="Times New Roman"/>
                <a:ea typeface="Times New Roman"/>
                <a:cs typeface="Times New Roman"/>
                <a:sym typeface="Times New Roman"/>
              </a:rPr>
              <a:t> on</a:t>
            </a:r>
            <a:r>
              <a:rPr lang="en-GB" sz="900">
                <a:solidFill>
                  <a:srgbClr val="434343"/>
                </a:solidFill>
                <a:uFill>
                  <a:noFill/>
                </a:uFill>
                <a:latin typeface="Times New Roman"/>
                <a:ea typeface="Times New Roman"/>
                <a:cs typeface="Times New Roman"/>
                <a:sym typeface="Times New Roman"/>
                <a:hlinkClick r:id="rId5">
                  <a:extLst>
                    <a:ext uri="{A12FA001-AC4F-418D-AE19-62706E023703}">
                      <ahyp:hlinkClr val="tx"/>
                    </a:ext>
                  </a:extLst>
                </a:hlinkClick>
              </a:rPr>
              <a:t> Unsplash</a:t>
            </a:r>
            <a:endParaRPr sz="900">
              <a:solidFill>
                <a:srgbClr val="434343"/>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3432175"/>
            <a:ext cx="8520600" cy="12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69138"/>
                </a:solidFill>
              </a:rPr>
              <a:t>3.1</a:t>
            </a:r>
            <a:r>
              <a:rPr lang="en-GB"/>
              <a:t>  </a:t>
            </a:r>
            <a:r>
              <a:rPr lang="en-GB"/>
              <a:t>Biggest Threats to Your Money</a:t>
            </a:r>
            <a:endParaRPr/>
          </a:p>
        </p:txBody>
      </p:sp>
      <p:sp>
        <p:nvSpPr>
          <p:cNvPr id="131" name="Google Shape;131;p20"/>
          <p:cNvSpPr txBox="1"/>
          <p:nvPr>
            <p:ph idx="1" type="subTitle"/>
          </p:nvPr>
        </p:nvSpPr>
        <p:spPr>
          <a:xfrm>
            <a:off x="347000" y="494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0" lang="en-GB" sz="2200">
                <a:latin typeface="Poppins Light"/>
                <a:ea typeface="Poppins Light"/>
                <a:cs typeface="Poppins Light"/>
                <a:sym typeface="Poppins Light"/>
              </a:rPr>
              <a:t>My First Bitcoin </a:t>
            </a:r>
            <a:r>
              <a:rPr i="0" lang="en-GB" sz="2200">
                <a:solidFill>
                  <a:srgbClr val="073763"/>
                </a:solidFill>
                <a:latin typeface="Poppins Light"/>
                <a:ea typeface="Poppins Light"/>
                <a:cs typeface="Poppins Light"/>
                <a:sym typeface="Poppins Light"/>
              </a:rPr>
              <a:t>|</a:t>
            </a:r>
            <a:r>
              <a:rPr i="0" lang="en-GB" sz="2200">
                <a:latin typeface="Poppins Light"/>
                <a:ea typeface="Poppins Light"/>
                <a:cs typeface="Poppins Light"/>
                <a:sym typeface="Poppins Light"/>
              </a:rPr>
              <a:t> Chapter 3</a:t>
            </a:r>
            <a:endParaRPr i="0" sz="2200">
              <a:latin typeface="Poppins Light"/>
              <a:ea typeface="Poppins Light"/>
              <a:cs typeface="Poppins Light"/>
              <a:sym typeface="Poppins Light"/>
            </a:endParaRPr>
          </a:p>
        </p:txBody>
      </p:sp>
      <p:pic>
        <p:nvPicPr>
          <p:cNvPr id="132" name="Google Shape;132;p20"/>
          <p:cNvPicPr preferRelativeResize="0"/>
          <p:nvPr/>
        </p:nvPicPr>
        <p:blipFill rotWithShape="1">
          <a:blip r:embed="rId3">
            <a:alphaModFix amt="21000"/>
          </a:blip>
          <a:srcRect b="0" l="1634" r="2230" t="0"/>
          <a:stretch/>
        </p:blipFill>
        <p:spPr>
          <a:xfrm>
            <a:off x="0" y="1710675"/>
            <a:ext cx="9144003" cy="120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Class exercise</a:t>
            </a:r>
            <a:endParaRPr u="sng">
              <a:solidFill>
                <a:srgbClr val="E69138"/>
              </a:solidFill>
            </a:endParaRPr>
          </a:p>
        </p:txBody>
      </p:sp>
      <p:sp>
        <p:nvSpPr>
          <p:cNvPr id="138" name="Google Shape;138;p21"/>
          <p:cNvSpPr txBox="1"/>
          <p:nvPr>
            <p:ph idx="1" type="body"/>
          </p:nvPr>
        </p:nvSpPr>
        <p:spPr>
          <a:xfrm>
            <a:off x="311700" y="1152475"/>
            <a:ext cx="83385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000"/>
              </a:spcBef>
              <a:spcAft>
                <a:spcPts val="0"/>
              </a:spcAft>
              <a:buSzPts val="1800"/>
              <a:buAutoNum type="arabicPeriod"/>
            </a:pPr>
            <a:r>
              <a:rPr lang="en-GB"/>
              <a:t>Volunteers will be allocated </a:t>
            </a:r>
            <a:r>
              <a:rPr lang="en-GB"/>
              <a:t>a random amount of play money. This represents the money supply in a society. The exercise mimics real-life situations where unequal distribution of resources and opportunities occur, highlighting the inherent randomness and unfairness in many situations.</a:t>
            </a:r>
            <a:endParaRPr/>
          </a:p>
          <a:p>
            <a:pPr indent="-342900" lvl="0" marL="457200" rtl="0" algn="l">
              <a:lnSpc>
                <a:spcPct val="100000"/>
              </a:lnSpc>
              <a:spcBef>
                <a:spcPts val="1200"/>
              </a:spcBef>
              <a:spcAft>
                <a:spcPts val="0"/>
              </a:spcAft>
              <a:buSzPts val="1800"/>
              <a:buAutoNum type="arabicPeriod"/>
            </a:pPr>
            <a:r>
              <a:rPr lang="en-GB"/>
              <a:t>Write down the total money supply in a chart resembling the one below:</a:t>
            </a:r>
            <a:endParaRPr/>
          </a:p>
          <a:p>
            <a:pPr indent="0" lvl="0" marL="457200" rtl="0" algn="l">
              <a:lnSpc>
                <a:spcPct val="100000"/>
              </a:lnSpc>
              <a:spcBef>
                <a:spcPts val="1200"/>
              </a:spcBef>
              <a:spcAft>
                <a:spcPts val="1200"/>
              </a:spcAft>
              <a:buNone/>
            </a:pPr>
            <a:r>
              <a:t/>
            </a:r>
            <a:endParaRPr/>
          </a:p>
        </p:txBody>
      </p:sp>
      <p:graphicFrame>
        <p:nvGraphicFramePr>
          <p:cNvPr id="139" name="Google Shape;139;p21"/>
          <p:cNvGraphicFramePr/>
          <p:nvPr/>
        </p:nvGraphicFramePr>
        <p:xfrm>
          <a:off x="856575" y="2984975"/>
          <a:ext cx="3000000" cy="3000000"/>
        </p:xfrm>
        <a:graphic>
          <a:graphicData uri="http://schemas.openxmlformats.org/drawingml/2006/table">
            <a:tbl>
              <a:tblPr>
                <a:noFill/>
                <a:tableStyleId>{FD58D38A-4EB4-4C26-AB0E-C91F18AF9C73}</a:tableStyleId>
              </a:tblPr>
              <a:tblGrid>
                <a:gridCol w="878075"/>
                <a:gridCol w="3228425"/>
                <a:gridCol w="3228425"/>
              </a:tblGrid>
              <a:tr h="381000">
                <a:tc>
                  <a:txBody>
                    <a:bodyPr/>
                    <a:lstStyle/>
                    <a:p>
                      <a:pPr indent="0" lvl="0" marL="0" rtl="0" algn="ctr">
                        <a:spcBef>
                          <a:spcPts val="0"/>
                        </a:spcBef>
                        <a:spcAft>
                          <a:spcPts val="0"/>
                        </a:spcAft>
                        <a:buNone/>
                      </a:pPr>
                      <a:r>
                        <a:rPr b="1" lang="en-GB"/>
                        <a:t>Round</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GB"/>
                        <a:t>Money supply</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GB"/>
                        <a:t>Winning bid</a:t>
                      </a:r>
                      <a:endParaRPr b="1"/>
                    </a:p>
                  </a:txBody>
                  <a:tcPr marT="91425" marB="91425" marR="91425" marL="91425">
                    <a:solidFill>
                      <a:srgbClr val="CCCCCC"/>
                    </a:solidFill>
                  </a:tcPr>
                </a:tc>
              </a:tr>
              <a:tr h="381000">
                <a:tc>
                  <a:txBody>
                    <a:bodyPr/>
                    <a:lstStyle/>
                    <a:p>
                      <a:pPr indent="0" lvl="0" marL="0" rtl="0" algn="ctr">
                        <a:spcBef>
                          <a:spcPts val="0"/>
                        </a:spcBef>
                        <a:spcAft>
                          <a:spcPts val="0"/>
                        </a:spcAft>
                        <a:buNone/>
                      </a:pPr>
                      <a:r>
                        <a:rPr lang="en-GB"/>
                        <a:t>1</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GB"/>
                        <a:t>2</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GB"/>
                        <a:t>3</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140" name="Google Shape;140;p21"/>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Class exercise</a:t>
            </a:r>
            <a:r>
              <a:rPr lang="en-GB"/>
              <a:t> </a:t>
            </a:r>
            <a:r>
              <a:rPr b="0" i="1" lang="en-GB" sz="2000"/>
              <a:t>(…)</a:t>
            </a:r>
            <a:endParaRPr b="0" i="1" sz="2000" u="sng">
              <a:solidFill>
                <a:srgbClr val="E69138"/>
              </a:solidFill>
            </a:endParaRPr>
          </a:p>
        </p:txBody>
      </p:sp>
      <p:sp>
        <p:nvSpPr>
          <p:cNvPr id="146" name="Google Shape;146;p22"/>
          <p:cNvSpPr txBox="1"/>
          <p:nvPr>
            <p:ph idx="1" type="body"/>
          </p:nvPr>
        </p:nvSpPr>
        <p:spPr>
          <a:xfrm>
            <a:off x="311700" y="1152475"/>
            <a:ext cx="8431200" cy="34164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AutoNum type="arabicPeriod" startAt="3"/>
            </a:pPr>
            <a:r>
              <a:rPr lang="en-GB"/>
              <a:t>The teacher will auction off a 1,000 satoshi prize. To win the auction, you will need to make the highest bid using your allocation of play money. Record the winning bid next to the money supply.</a:t>
            </a:r>
            <a:endParaRPr/>
          </a:p>
          <a:p>
            <a:pPr indent="-342900" lvl="0" marL="457200" rtl="0" algn="l">
              <a:spcBef>
                <a:spcPts val="1200"/>
              </a:spcBef>
              <a:spcAft>
                <a:spcPts val="0"/>
              </a:spcAft>
              <a:buSzPts val="1800"/>
              <a:buAutoNum type="arabicPeriod" startAt="3"/>
            </a:pPr>
            <a:r>
              <a:rPr lang="en-GB"/>
              <a:t>The teacher will then add a significant amount of play money to the total supply. This represents an increase in the money supply in an economy. Later, you will learn how money supply is added or reduced in an economy.</a:t>
            </a:r>
            <a:endParaRPr/>
          </a:p>
          <a:p>
            <a:pPr indent="-342900" lvl="0" marL="457200" rtl="0" algn="l">
              <a:spcBef>
                <a:spcPts val="1000"/>
              </a:spcBef>
              <a:spcAft>
                <a:spcPts val="0"/>
              </a:spcAft>
              <a:buSzPts val="1800"/>
              <a:buAutoNum type="arabicPeriod" startAt="3"/>
            </a:pPr>
            <a:r>
              <a:rPr lang="en-GB"/>
              <a:t>The teacher will hold a second auction using the same process as before. Record the winning bid next to the money supply on the chart.</a:t>
            </a:r>
            <a:endParaRPr/>
          </a:p>
          <a:p>
            <a:pPr indent="-342900" lvl="0" marL="457200" rtl="0" algn="l">
              <a:spcBef>
                <a:spcPts val="1000"/>
              </a:spcBef>
              <a:spcAft>
                <a:spcPts val="1200"/>
              </a:spcAft>
              <a:buSzPts val="1800"/>
              <a:buAutoNum type="arabicPeriod" startAt="3"/>
            </a:pPr>
            <a:r>
              <a:rPr lang="en-GB"/>
              <a:t>The teacher will then repeat the auction a third time.</a:t>
            </a:r>
            <a:endParaRPr/>
          </a:p>
        </p:txBody>
      </p:sp>
      <p:sp>
        <p:nvSpPr>
          <p:cNvPr id="147" name="Google Shape;147;p22"/>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Clr>
                <a:srgbClr val="E69138"/>
              </a:buClr>
              <a:buSzPts val="1800"/>
              <a:buAutoNum type="arabicPeriod"/>
            </a:pPr>
            <a:r>
              <a:rPr lang="en-GB"/>
              <a:t>How did the increase in the money supply affect the winning bids?</a:t>
            </a:r>
            <a:endParaRPr/>
          </a:p>
          <a:p>
            <a:pPr indent="-342900" lvl="0" marL="457200" rtl="0" algn="l">
              <a:spcBef>
                <a:spcPts val="1200"/>
              </a:spcBef>
              <a:spcAft>
                <a:spcPts val="0"/>
              </a:spcAft>
              <a:buClr>
                <a:srgbClr val="E69138"/>
              </a:buClr>
              <a:buSzPts val="1800"/>
              <a:buAutoNum type="arabicPeriod"/>
            </a:pPr>
            <a:r>
              <a:rPr lang="en-GB"/>
              <a:t>What is the relationship between the money supply and inflation?</a:t>
            </a:r>
            <a:endParaRPr/>
          </a:p>
          <a:p>
            <a:pPr indent="-342900" lvl="0" marL="457200" rtl="0" algn="l">
              <a:spcBef>
                <a:spcPts val="1000"/>
              </a:spcBef>
              <a:spcAft>
                <a:spcPts val="0"/>
              </a:spcAft>
              <a:buClr>
                <a:srgbClr val="E69138"/>
              </a:buClr>
              <a:buSzPts val="1800"/>
              <a:buAutoNum type="arabicPeriod"/>
            </a:pPr>
            <a:r>
              <a:rPr lang="en-GB"/>
              <a:t>How is the money supply relevant in the real world?</a:t>
            </a:r>
            <a:endParaRPr/>
          </a:p>
          <a:p>
            <a:pPr indent="-342900" lvl="0" marL="457200" rtl="0" algn="l">
              <a:spcBef>
                <a:spcPts val="1000"/>
              </a:spcBef>
              <a:spcAft>
                <a:spcPts val="0"/>
              </a:spcAft>
              <a:buClr>
                <a:srgbClr val="E69138"/>
              </a:buClr>
              <a:buSzPts val="1800"/>
              <a:buAutoNum type="arabicPeriod"/>
            </a:pPr>
            <a:r>
              <a:rPr lang="en-GB"/>
              <a:t>What other factors that can affect the prices of goods and services?</a:t>
            </a:r>
            <a:endParaRPr/>
          </a:p>
          <a:p>
            <a:pPr indent="0" lvl="0" marL="0" rtl="0" algn="l">
              <a:spcBef>
                <a:spcPts val="1200"/>
              </a:spcBef>
              <a:spcAft>
                <a:spcPts val="0"/>
              </a:spcAft>
              <a:buNone/>
            </a:pPr>
            <a:r>
              <a:t/>
            </a:r>
            <a:endParaRPr/>
          </a:p>
          <a:p>
            <a:pPr indent="0" lvl="0" marL="0" rtl="0" algn="l">
              <a:spcBef>
                <a:spcPts val="0"/>
              </a:spcBef>
              <a:spcAft>
                <a:spcPts val="1200"/>
              </a:spcAft>
              <a:buNone/>
            </a:pPr>
            <a:r>
              <a:rPr b="1" lang="en-GB">
                <a:solidFill>
                  <a:srgbClr val="073763"/>
                </a:solidFill>
              </a:rPr>
              <a:t>Understanding how inflation impacts not only individuals, but entire communities, can help to inform decisions about saving and spending, while recognizing the challenges posed by economic conditions.</a:t>
            </a:r>
            <a:endParaRPr b="1">
              <a:solidFill>
                <a:srgbClr val="073763"/>
              </a:solidFill>
            </a:endParaRPr>
          </a:p>
        </p:txBody>
      </p:sp>
      <p:sp>
        <p:nvSpPr>
          <p:cNvPr id="153" name="Google Shape;15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a:t>
            </a:r>
            <a:endParaRPr u="sng">
              <a:solidFill>
                <a:srgbClr val="E69138"/>
              </a:solidFill>
            </a:endParaRPr>
          </a:p>
        </p:txBody>
      </p:sp>
      <p:sp>
        <p:nvSpPr>
          <p:cNvPr id="154" name="Google Shape;154;p23"/>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nvSpPr>
        <p:spPr>
          <a:xfrm>
            <a:off x="5238750" y="1370400"/>
            <a:ext cx="2933100" cy="2832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i="1" lang="en-GB" sz="1800"/>
              <a:t>A </a:t>
            </a:r>
            <a:r>
              <a:rPr b="1" i="1" lang="en-GB" sz="1800">
                <a:solidFill>
                  <a:srgbClr val="B45F06"/>
                </a:solidFill>
              </a:rPr>
              <a:t>ledger</a:t>
            </a:r>
            <a:r>
              <a:rPr b="1" i="1" lang="en-GB" sz="1800"/>
              <a:t> </a:t>
            </a:r>
            <a:r>
              <a:rPr i="1" lang="en-GB" sz="1800"/>
              <a:t>is a record of </a:t>
            </a:r>
            <a:r>
              <a:rPr i="1" lang="en-GB" sz="1800"/>
              <a:t>all of </a:t>
            </a:r>
            <a:r>
              <a:rPr i="1" lang="en-GB" sz="1800"/>
              <a:t>your transactions. Keeping a ledger can help you keep track what you are earning and spending.</a:t>
            </a:r>
            <a:endParaRPr i="1" sz="1800"/>
          </a:p>
          <a:p>
            <a:pPr indent="0" lvl="0" marL="0" rtl="0" algn="l">
              <a:lnSpc>
                <a:spcPct val="100000"/>
              </a:lnSpc>
              <a:spcBef>
                <a:spcPts val="1200"/>
              </a:spcBef>
              <a:spcAft>
                <a:spcPts val="1200"/>
              </a:spcAft>
              <a:buNone/>
            </a:pPr>
            <a:r>
              <a:rPr i="1" lang="en-GB" sz="1800"/>
              <a:t>A </a:t>
            </a:r>
            <a:r>
              <a:rPr b="1" i="1" lang="en-GB" sz="1800">
                <a:solidFill>
                  <a:srgbClr val="B45F06"/>
                </a:solidFill>
              </a:rPr>
              <a:t>budget</a:t>
            </a:r>
            <a:r>
              <a:rPr b="1" i="1" lang="en-GB" sz="1800"/>
              <a:t> </a:t>
            </a:r>
            <a:r>
              <a:rPr i="1" lang="en-GB" sz="1800"/>
              <a:t>is an estimate </a:t>
            </a:r>
            <a:br>
              <a:rPr i="1" lang="en-GB" sz="1800"/>
            </a:br>
            <a:r>
              <a:rPr i="1" lang="en-GB" sz="1800"/>
              <a:t>of income and </a:t>
            </a:r>
            <a:br>
              <a:rPr i="1" lang="en-GB" sz="1800"/>
            </a:br>
            <a:r>
              <a:rPr i="1" lang="en-GB" sz="1800"/>
              <a:t>expenditures for a </a:t>
            </a:r>
            <a:br>
              <a:rPr i="1" lang="en-GB" sz="1800"/>
            </a:br>
            <a:r>
              <a:rPr i="1" lang="en-GB" sz="1800"/>
              <a:t>set period of time.</a:t>
            </a:r>
            <a:endParaRPr i="1" sz="1800"/>
          </a:p>
        </p:txBody>
      </p:sp>
      <p:sp>
        <p:nvSpPr>
          <p:cNvPr id="160" name="Google Shape;160;p24"/>
          <p:cNvSpPr txBox="1"/>
          <p:nvPr>
            <p:ph idx="1" type="body"/>
          </p:nvPr>
        </p:nvSpPr>
        <p:spPr>
          <a:xfrm>
            <a:off x="311700" y="1152475"/>
            <a:ext cx="469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Jaime is a college student who lives in a small apartment. He works part-time at a coffee shop to pay for his living expenses and tuition. </a:t>
            </a:r>
            <a:endParaRPr/>
          </a:p>
          <a:p>
            <a:pPr indent="0" lvl="0" marL="0" rtl="0" algn="l">
              <a:spcBef>
                <a:spcPts val="1200"/>
              </a:spcBef>
              <a:spcAft>
                <a:spcPts val="0"/>
              </a:spcAft>
              <a:buNone/>
            </a:pPr>
            <a:r>
              <a:rPr lang="en-GB"/>
              <a:t>As soon as he starts living independently, Jaime learns to manage his own </a:t>
            </a:r>
            <a:r>
              <a:rPr b="1" lang="en-GB">
                <a:solidFill>
                  <a:srgbClr val="E69138"/>
                </a:solidFill>
              </a:rPr>
              <a:t>ledger</a:t>
            </a:r>
            <a:r>
              <a:rPr lang="en-GB"/>
              <a:t>.</a:t>
            </a:r>
            <a:endParaRPr/>
          </a:p>
          <a:p>
            <a:pPr indent="0" lvl="0" marL="0" rtl="0" algn="l">
              <a:spcBef>
                <a:spcPts val="1200"/>
              </a:spcBef>
              <a:spcAft>
                <a:spcPts val="1200"/>
              </a:spcAft>
              <a:buNone/>
            </a:pPr>
            <a:r>
              <a:rPr lang="en-GB"/>
              <a:t>At the beginning of the year, Jaime </a:t>
            </a:r>
            <a:r>
              <a:rPr b="1" lang="en-GB">
                <a:solidFill>
                  <a:srgbClr val="E69138"/>
                </a:solidFill>
              </a:rPr>
              <a:t>budgets</a:t>
            </a:r>
            <a:r>
              <a:rPr lang="en-GB"/>
              <a:t> $10,000 for his living expenses, including rent, food and other necessities.</a:t>
            </a:r>
            <a:endParaRPr/>
          </a:p>
        </p:txBody>
      </p:sp>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a:t>
            </a:r>
            <a:r>
              <a:rPr lang="en-GB"/>
              <a:t>xample</a:t>
            </a:r>
            <a:endParaRPr/>
          </a:p>
        </p:txBody>
      </p:sp>
      <p:sp>
        <p:nvSpPr>
          <p:cNvPr id="162" name="Google Shape;162;p24"/>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pic>
        <p:nvPicPr>
          <p:cNvPr id="163" name="Google Shape;163;p24"/>
          <p:cNvPicPr preferRelativeResize="0"/>
          <p:nvPr/>
        </p:nvPicPr>
        <p:blipFill rotWithShape="1">
          <a:blip r:embed="rId3">
            <a:alphaModFix/>
          </a:blip>
          <a:srcRect b="0" l="0" r="0" t="0"/>
          <a:stretch/>
        </p:blipFill>
        <p:spPr>
          <a:xfrm>
            <a:off x="7336700" y="3313200"/>
            <a:ext cx="1495601" cy="1495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 type="body"/>
          </p:nvPr>
        </p:nvSpPr>
        <p:spPr>
          <a:xfrm>
            <a:off x="257050" y="1300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These were Jaime’s </a:t>
            </a:r>
            <a:r>
              <a:rPr b="1" lang="en-GB">
                <a:solidFill>
                  <a:srgbClr val="E69138"/>
                </a:solidFill>
              </a:rPr>
              <a:t>transactions </a:t>
            </a:r>
            <a:r>
              <a:rPr lang="en-GB"/>
              <a:t>for January:</a:t>
            </a:r>
            <a:endParaRPr/>
          </a:p>
        </p:txBody>
      </p:sp>
      <p:sp>
        <p:nvSpPr>
          <p:cNvPr id="169" name="Google Shape;16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a:t>
            </a:r>
            <a:r>
              <a:rPr b="0" i="1" lang="en-GB" sz="2000"/>
              <a:t>(…)</a:t>
            </a:r>
            <a:endParaRPr/>
          </a:p>
        </p:txBody>
      </p:sp>
      <p:graphicFrame>
        <p:nvGraphicFramePr>
          <p:cNvPr id="170" name="Google Shape;170;p25"/>
          <p:cNvGraphicFramePr/>
          <p:nvPr/>
        </p:nvGraphicFramePr>
        <p:xfrm>
          <a:off x="387900" y="1819900"/>
          <a:ext cx="3000000" cy="3000000"/>
        </p:xfrm>
        <a:graphic>
          <a:graphicData uri="http://schemas.openxmlformats.org/drawingml/2006/table">
            <a:tbl>
              <a:tblPr>
                <a:noFill/>
                <a:tableStyleId>{FD58D38A-4EB4-4C26-AB0E-C91F18AF9C73}</a:tableStyleId>
              </a:tblPr>
              <a:tblGrid>
                <a:gridCol w="1416425"/>
                <a:gridCol w="2057450"/>
                <a:gridCol w="1063075"/>
                <a:gridCol w="1034275"/>
                <a:gridCol w="1749525"/>
              </a:tblGrid>
              <a:tr h="381000">
                <a:tc>
                  <a:txBody>
                    <a:bodyPr/>
                    <a:lstStyle/>
                    <a:p>
                      <a:pPr indent="0" lvl="0" marL="0" rtl="0" algn="ctr">
                        <a:spcBef>
                          <a:spcPts val="0"/>
                        </a:spcBef>
                        <a:spcAft>
                          <a:spcPts val="0"/>
                        </a:spcAft>
                        <a:buNone/>
                      </a:pPr>
                      <a:r>
                        <a:rPr b="1" lang="en-GB"/>
                        <a:t>Date</a:t>
                      </a:r>
                      <a:endParaRPr b="1"/>
                    </a:p>
                  </a:txBody>
                  <a:tcPr marT="91425" marB="91425" marR="91425" marL="91425">
                    <a:solidFill>
                      <a:srgbClr val="CCCCCC"/>
                    </a:solidFill>
                  </a:tcPr>
                </a:tc>
                <a:tc>
                  <a:txBody>
                    <a:bodyPr/>
                    <a:lstStyle/>
                    <a:p>
                      <a:pPr indent="0" lvl="0" marL="0" rtl="0" algn="ctr">
                        <a:spcBef>
                          <a:spcPts val="0"/>
                        </a:spcBef>
                        <a:spcAft>
                          <a:spcPts val="0"/>
                        </a:spcAft>
                        <a:buClr>
                          <a:schemeClr val="dk1"/>
                        </a:buClr>
                        <a:buSzPts val="1100"/>
                        <a:buFont typeface="Arial"/>
                        <a:buNone/>
                      </a:pPr>
                      <a:r>
                        <a:rPr b="1" lang="en-GB">
                          <a:solidFill>
                            <a:schemeClr val="dk1"/>
                          </a:solidFill>
                        </a:rPr>
                        <a:t>Description</a:t>
                      </a:r>
                      <a:endParaRPr b="1"/>
                    </a:p>
                  </a:txBody>
                  <a:tcPr marT="91425" marB="91425" marR="91425" marL="91425">
                    <a:solidFill>
                      <a:srgbClr val="CCCCCC"/>
                    </a:solidFill>
                  </a:tcPr>
                </a:tc>
                <a:tc>
                  <a:txBody>
                    <a:bodyPr/>
                    <a:lstStyle/>
                    <a:p>
                      <a:pPr indent="0" lvl="0" marL="0" rtl="0" algn="ctr">
                        <a:spcBef>
                          <a:spcPts val="0"/>
                        </a:spcBef>
                        <a:spcAft>
                          <a:spcPts val="0"/>
                        </a:spcAft>
                        <a:buClr>
                          <a:schemeClr val="dk1"/>
                        </a:buClr>
                        <a:buSzPts val="1100"/>
                        <a:buFont typeface="Arial"/>
                        <a:buNone/>
                      </a:pPr>
                      <a:r>
                        <a:rPr b="1" lang="en-GB">
                          <a:solidFill>
                            <a:schemeClr val="dk1"/>
                          </a:solidFill>
                        </a:rPr>
                        <a:t>Amount</a:t>
                      </a:r>
                      <a:endParaRPr b="1"/>
                    </a:p>
                  </a:txBody>
                  <a:tcPr marT="91425" marB="91425" marR="91425" marL="91425">
                    <a:solidFill>
                      <a:srgbClr val="CCCCCC"/>
                    </a:solidFill>
                  </a:tcPr>
                </a:tc>
                <a:tc>
                  <a:txBody>
                    <a:bodyPr/>
                    <a:lstStyle/>
                    <a:p>
                      <a:pPr indent="0" lvl="0" marL="0" rtl="0" algn="ctr">
                        <a:spcBef>
                          <a:spcPts val="0"/>
                        </a:spcBef>
                        <a:spcAft>
                          <a:spcPts val="0"/>
                        </a:spcAft>
                        <a:buClr>
                          <a:schemeClr val="dk1"/>
                        </a:buClr>
                        <a:buSzPts val="1100"/>
                        <a:buFont typeface="Arial"/>
                        <a:buNone/>
                      </a:pPr>
                      <a:r>
                        <a:rPr b="1" lang="en-GB">
                          <a:solidFill>
                            <a:schemeClr val="dk1"/>
                          </a:solidFill>
                        </a:rPr>
                        <a:t>Type</a:t>
                      </a:r>
                      <a:endParaRPr b="1"/>
                    </a:p>
                  </a:txBody>
                  <a:tcPr marT="91425" marB="91425" marR="91425" marL="91425">
                    <a:solidFill>
                      <a:srgbClr val="CCCCCC"/>
                    </a:solidFill>
                  </a:tcPr>
                </a:tc>
                <a:tc>
                  <a:txBody>
                    <a:bodyPr/>
                    <a:lstStyle/>
                    <a:p>
                      <a:pPr indent="0" lvl="0" marL="0" rtl="0" algn="ctr">
                        <a:spcBef>
                          <a:spcPts val="0"/>
                        </a:spcBef>
                        <a:spcAft>
                          <a:spcPts val="0"/>
                        </a:spcAft>
                        <a:buClr>
                          <a:schemeClr val="dk1"/>
                        </a:buClr>
                        <a:buSzPts val="1100"/>
                        <a:buFont typeface="Arial"/>
                        <a:buNone/>
                      </a:pPr>
                      <a:r>
                        <a:rPr b="1" lang="en-GB">
                          <a:solidFill>
                            <a:schemeClr val="dk1"/>
                          </a:solidFill>
                        </a:rPr>
                        <a:t>Balance</a:t>
                      </a:r>
                      <a:endParaRPr b="1"/>
                    </a:p>
                  </a:txBody>
                  <a:tcPr marT="91425" marB="91425" marR="91425" marL="91425">
                    <a:solidFill>
                      <a:srgbClr val="CCCCCC"/>
                    </a:solidFill>
                  </a:tcPr>
                </a:tc>
              </a:tr>
              <a:tr h="396225">
                <a:tc>
                  <a:txBody>
                    <a:bodyPr/>
                    <a:lstStyle/>
                    <a:p>
                      <a:pPr indent="0" lvl="0" marL="0" rtl="0" algn="ctr">
                        <a:spcBef>
                          <a:spcPts val="0"/>
                        </a:spcBef>
                        <a:spcAft>
                          <a:spcPts val="0"/>
                        </a:spcAft>
                        <a:buNone/>
                      </a:pPr>
                      <a:r>
                        <a:rPr lang="en-GB"/>
                        <a:t>01/01/2023</a:t>
                      </a:r>
                      <a:endParaRPr/>
                    </a:p>
                  </a:txBody>
                  <a:tcPr marT="91425" marB="91425" marR="91425" marL="91425"/>
                </a:tc>
                <a:tc>
                  <a:txBody>
                    <a:bodyPr/>
                    <a:lstStyle/>
                    <a:p>
                      <a:pPr indent="0" lvl="0" marL="0" rtl="0" algn="ctr">
                        <a:spcBef>
                          <a:spcPts val="0"/>
                        </a:spcBef>
                        <a:spcAft>
                          <a:spcPts val="0"/>
                        </a:spcAft>
                        <a:buNone/>
                      </a:pPr>
                      <a:r>
                        <a:rPr lang="en-GB"/>
                        <a:t>Starting balance</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GB"/>
                        <a:t>$1,600.00</a:t>
                      </a:r>
                      <a:endParaRPr/>
                    </a:p>
                  </a:txBody>
                  <a:tcPr marT="91425" marB="91425" marR="91425" marL="91425"/>
                </a:tc>
              </a:tr>
              <a:tr h="381000">
                <a:tc>
                  <a:txBody>
                    <a:bodyPr/>
                    <a:lstStyle/>
                    <a:p>
                      <a:pPr indent="0" lvl="0" marL="0" rtl="0" algn="ctr">
                        <a:spcBef>
                          <a:spcPts val="0"/>
                        </a:spcBef>
                        <a:spcAft>
                          <a:spcPts val="0"/>
                        </a:spcAft>
                        <a:buNone/>
                      </a:pPr>
                      <a:r>
                        <a:rPr lang="en-GB"/>
                        <a:t>01/01/2023</a:t>
                      </a:r>
                      <a:endParaRPr/>
                    </a:p>
                  </a:txBody>
                  <a:tcPr marT="91425" marB="91425" marR="91425" marL="91425"/>
                </a:tc>
                <a:tc>
                  <a:txBody>
                    <a:bodyPr/>
                    <a:lstStyle/>
                    <a:p>
                      <a:pPr indent="0" lvl="0" marL="0" rtl="0" algn="ctr">
                        <a:spcBef>
                          <a:spcPts val="0"/>
                        </a:spcBef>
                        <a:spcAft>
                          <a:spcPts val="0"/>
                        </a:spcAft>
                        <a:buNone/>
                      </a:pPr>
                      <a:r>
                        <a:rPr lang="en-GB"/>
                        <a:t>Rent for January</a:t>
                      </a:r>
                      <a:endParaRPr/>
                    </a:p>
                  </a:txBody>
                  <a:tcPr marT="91425" marB="91425" marR="91425" marL="91425"/>
                </a:tc>
                <a:tc>
                  <a:txBody>
                    <a:bodyPr/>
                    <a:lstStyle/>
                    <a:p>
                      <a:pPr indent="0" lvl="0" marL="0" rtl="0" algn="ctr">
                        <a:spcBef>
                          <a:spcPts val="0"/>
                        </a:spcBef>
                        <a:spcAft>
                          <a:spcPts val="0"/>
                        </a:spcAft>
                        <a:buNone/>
                      </a:pPr>
                      <a:r>
                        <a:rPr b="1" lang="en-GB">
                          <a:solidFill>
                            <a:srgbClr val="980000"/>
                          </a:solidFill>
                        </a:rPr>
                        <a:t>$800.00</a:t>
                      </a:r>
                      <a:endParaRPr b="1">
                        <a:solidFill>
                          <a:srgbClr val="980000"/>
                        </a:solidFill>
                      </a:endParaRPr>
                    </a:p>
                  </a:txBody>
                  <a:tcPr marT="91425" marB="91425" marR="91425" marL="91425">
                    <a:solidFill>
                      <a:srgbClr val="F4CCCC"/>
                    </a:solidFill>
                  </a:tcPr>
                </a:tc>
                <a:tc>
                  <a:txBody>
                    <a:bodyPr/>
                    <a:lstStyle/>
                    <a:p>
                      <a:pPr indent="0" lvl="0" marL="0" rtl="0" algn="ctr">
                        <a:spcBef>
                          <a:spcPts val="0"/>
                        </a:spcBef>
                        <a:spcAft>
                          <a:spcPts val="0"/>
                        </a:spcAft>
                        <a:buNone/>
                      </a:pPr>
                      <a:r>
                        <a:rPr b="1" lang="en-GB">
                          <a:solidFill>
                            <a:srgbClr val="980000"/>
                          </a:solidFill>
                        </a:rPr>
                        <a:t>Debit</a:t>
                      </a:r>
                      <a:endParaRPr b="1">
                        <a:solidFill>
                          <a:srgbClr val="980000"/>
                        </a:solidFill>
                      </a:endParaRPr>
                    </a:p>
                  </a:txBody>
                  <a:tcPr marT="91425" marB="91425" marR="91425" marL="91425">
                    <a:solidFill>
                      <a:srgbClr val="F4CCCC"/>
                    </a:solidFill>
                  </a:tcPr>
                </a:tc>
                <a:tc>
                  <a:txBody>
                    <a:bodyPr/>
                    <a:lstStyle/>
                    <a:p>
                      <a:pPr indent="0" lvl="0" marL="0" rtl="0" algn="ctr">
                        <a:spcBef>
                          <a:spcPts val="0"/>
                        </a:spcBef>
                        <a:spcAft>
                          <a:spcPts val="0"/>
                        </a:spcAft>
                        <a:buNone/>
                      </a:pPr>
                      <a:r>
                        <a:rPr lang="en-GB"/>
                        <a:t>$800.00</a:t>
                      </a:r>
                      <a:endParaRPr/>
                    </a:p>
                  </a:txBody>
                  <a:tcPr marT="91425" marB="91425" marR="91425" marL="91425"/>
                </a:tc>
              </a:tr>
              <a:tr h="381000">
                <a:tc>
                  <a:txBody>
                    <a:bodyPr/>
                    <a:lstStyle/>
                    <a:p>
                      <a:pPr indent="0" lvl="0" marL="0" rtl="0" algn="ctr">
                        <a:spcBef>
                          <a:spcPts val="0"/>
                        </a:spcBef>
                        <a:spcAft>
                          <a:spcPts val="0"/>
                        </a:spcAft>
                        <a:buNone/>
                      </a:pPr>
                      <a:r>
                        <a:rPr lang="en-GB"/>
                        <a:t>01/05/2023</a:t>
                      </a:r>
                      <a:endParaRPr/>
                    </a:p>
                  </a:txBody>
                  <a:tcPr marT="91425" marB="91425" marR="91425" marL="91425"/>
                </a:tc>
                <a:tc>
                  <a:txBody>
                    <a:bodyPr/>
                    <a:lstStyle/>
                    <a:p>
                      <a:pPr indent="0" lvl="0" marL="0" rtl="0" algn="ctr">
                        <a:spcBef>
                          <a:spcPts val="0"/>
                        </a:spcBef>
                        <a:spcAft>
                          <a:spcPts val="0"/>
                        </a:spcAft>
                        <a:buNone/>
                      </a:pPr>
                      <a:r>
                        <a:rPr lang="en-GB"/>
                        <a:t>Groceries</a:t>
                      </a:r>
                      <a:endParaRPr/>
                    </a:p>
                  </a:txBody>
                  <a:tcPr marT="91425" marB="91425" marR="91425" marL="91425"/>
                </a:tc>
                <a:tc>
                  <a:txBody>
                    <a:bodyPr/>
                    <a:lstStyle/>
                    <a:p>
                      <a:pPr indent="0" lvl="0" marL="0" rtl="0" algn="ctr">
                        <a:spcBef>
                          <a:spcPts val="0"/>
                        </a:spcBef>
                        <a:spcAft>
                          <a:spcPts val="0"/>
                        </a:spcAft>
                        <a:buNone/>
                      </a:pPr>
                      <a:r>
                        <a:rPr b="1" lang="en-GB">
                          <a:solidFill>
                            <a:srgbClr val="980000"/>
                          </a:solidFill>
                        </a:rPr>
                        <a:t>$100.00</a:t>
                      </a:r>
                      <a:endParaRPr b="1">
                        <a:solidFill>
                          <a:srgbClr val="980000"/>
                        </a:solidFill>
                      </a:endParaRPr>
                    </a:p>
                  </a:txBody>
                  <a:tcPr marT="91425" marB="91425" marR="91425" marL="91425">
                    <a:solidFill>
                      <a:srgbClr val="F4CCCC"/>
                    </a:solidFill>
                  </a:tcPr>
                </a:tc>
                <a:tc>
                  <a:txBody>
                    <a:bodyPr/>
                    <a:lstStyle/>
                    <a:p>
                      <a:pPr indent="0" lvl="0" marL="0" rtl="0" algn="ctr">
                        <a:spcBef>
                          <a:spcPts val="0"/>
                        </a:spcBef>
                        <a:spcAft>
                          <a:spcPts val="0"/>
                        </a:spcAft>
                        <a:buNone/>
                      </a:pPr>
                      <a:r>
                        <a:rPr b="1" lang="en-GB">
                          <a:solidFill>
                            <a:srgbClr val="980000"/>
                          </a:solidFill>
                        </a:rPr>
                        <a:t>Debit</a:t>
                      </a:r>
                      <a:endParaRPr b="1">
                        <a:solidFill>
                          <a:srgbClr val="980000"/>
                        </a:solidFill>
                      </a:endParaRPr>
                    </a:p>
                  </a:txBody>
                  <a:tcPr marT="91425" marB="91425" marR="91425" marL="91425">
                    <a:solidFill>
                      <a:srgbClr val="F4CCCC"/>
                    </a:solidFill>
                  </a:tcPr>
                </a:tc>
                <a:tc>
                  <a:txBody>
                    <a:bodyPr/>
                    <a:lstStyle/>
                    <a:p>
                      <a:pPr indent="0" lvl="0" marL="0" rtl="0" algn="ctr">
                        <a:spcBef>
                          <a:spcPts val="0"/>
                        </a:spcBef>
                        <a:spcAft>
                          <a:spcPts val="0"/>
                        </a:spcAft>
                        <a:buNone/>
                      </a:pPr>
                      <a:r>
                        <a:rPr lang="en-GB"/>
                        <a:t>$700.00</a:t>
                      </a:r>
                      <a:endParaRPr/>
                    </a:p>
                  </a:txBody>
                  <a:tcPr marT="91425" marB="91425" marR="91425" marL="91425"/>
                </a:tc>
              </a:tr>
              <a:tr h="381000">
                <a:tc>
                  <a:txBody>
                    <a:bodyPr/>
                    <a:lstStyle/>
                    <a:p>
                      <a:pPr indent="0" lvl="0" marL="0" rtl="0" algn="ctr">
                        <a:spcBef>
                          <a:spcPts val="0"/>
                        </a:spcBef>
                        <a:spcAft>
                          <a:spcPts val="0"/>
                        </a:spcAft>
                        <a:buNone/>
                      </a:pPr>
                      <a:r>
                        <a:rPr lang="en-GB"/>
                        <a:t>01/15/2023</a:t>
                      </a:r>
                      <a:endParaRPr/>
                    </a:p>
                  </a:txBody>
                  <a:tcPr marT="91425" marB="91425" marR="91425" marL="91425"/>
                </a:tc>
                <a:tc>
                  <a:txBody>
                    <a:bodyPr/>
                    <a:lstStyle/>
                    <a:p>
                      <a:pPr indent="0" lvl="0" marL="0" rtl="0" algn="ctr">
                        <a:spcBef>
                          <a:spcPts val="0"/>
                        </a:spcBef>
                        <a:spcAft>
                          <a:spcPts val="0"/>
                        </a:spcAft>
                        <a:buNone/>
                      </a:pPr>
                      <a:r>
                        <a:rPr lang="en-GB"/>
                        <a:t>Part-time paycheck</a:t>
                      </a:r>
                      <a:endParaRPr/>
                    </a:p>
                  </a:txBody>
                  <a:tcPr marT="91425" marB="91425" marR="91425" marL="91425"/>
                </a:tc>
                <a:tc>
                  <a:txBody>
                    <a:bodyPr/>
                    <a:lstStyle/>
                    <a:p>
                      <a:pPr indent="0" lvl="0" marL="0" rtl="0" algn="ctr">
                        <a:spcBef>
                          <a:spcPts val="0"/>
                        </a:spcBef>
                        <a:spcAft>
                          <a:spcPts val="0"/>
                        </a:spcAft>
                        <a:buNone/>
                      </a:pPr>
                      <a:r>
                        <a:rPr b="1" lang="en-GB">
                          <a:solidFill>
                            <a:srgbClr val="38761D"/>
                          </a:solidFill>
                        </a:rPr>
                        <a:t>$500.00</a:t>
                      </a:r>
                      <a:endParaRPr b="1">
                        <a:solidFill>
                          <a:srgbClr val="38761D"/>
                        </a:solidFill>
                      </a:endParaRPr>
                    </a:p>
                  </a:txBody>
                  <a:tcPr marT="91425" marB="91425" marR="91425" marL="91425">
                    <a:solidFill>
                      <a:srgbClr val="D9EAD3"/>
                    </a:solidFill>
                  </a:tcPr>
                </a:tc>
                <a:tc>
                  <a:txBody>
                    <a:bodyPr/>
                    <a:lstStyle/>
                    <a:p>
                      <a:pPr indent="0" lvl="0" marL="0" rtl="0" algn="ctr">
                        <a:spcBef>
                          <a:spcPts val="0"/>
                        </a:spcBef>
                        <a:spcAft>
                          <a:spcPts val="0"/>
                        </a:spcAft>
                        <a:buNone/>
                      </a:pPr>
                      <a:r>
                        <a:rPr b="1" lang="en-GB">
                          <a:solidFill>
                            <a:srgbClr val="38761D"/>
                          </a:solidFill>
                        </a:rPr>
                        <a:t>Credit</a:t>
                      </a:r>
                      <a:endParaRPr b="1">
                        <a:solidFill>
                          <a:srgbClr val="38761D"/>
                        </a:solidFill>
                      </a:endParaRPr>
                    </a:p>
                  </a:txBody>
                  <a:tcPr marT="91425" marB="91425" marR="91425" marL="91425">
                    <a:solidFill>
                      <a:srgbClr val="D9EAD3"/>
                    </a:solidFill>
                  </a:tcPr>
                </a:tc>
                <a:tc>
                  <a:txBody>
                    <a:bodyPr/>
                    <a:lstStyle/>
                    <a:p>
                      <a:pPr indent="0" lvl="0" marL="0" rtl="0" algn="ctr">
                        <a:spcBef>
                          <a:spcPts val="0"/>
                        </a:spcBef>
                        <a:spcAft>
                          <a:spcPts val="0"/>
                        </a:spcAft>
                        <a:buNone/>
                      </a:pPr>
                      <a:r>
                        <a:rPr lang="en-GB"/>
                        <a:t>$1,200.00</a:t>
                      </a:r>
                      <a:endParaRPr/>
                    </a:p>
                  </a:txBody>
                  <a:tcPr marT="91425" marB="91425" marR="91425" marL="91425"/>
                </a:tc>
              </a:tr>
              <a:tr h="381000">
                <a:tc>
                  <a:txBody>
                    <a:bodyPr/>
                    <a:lstStyle/>
                    <a:p>
                      <a:pPr indent="0" lvl="0" marL="0" rtl="0" algn="ctr">
                        <a:spcBef>
                          <a:spcPts val="0"/>
                        </a:spcBef>
                        <a:spcAft>
                          <a:spcPts val="0"/>
                        </a:spcAft>
                        <a:buNone/>
                      </a:pPr>
                      <a:r>
                        <a:rPr lang="en-GB"/>
                        <a:t>01/20/2023</a:t>
                      </a:r>
                      <a:endParaRPr/>
                    </a:p>
                  </a:txBody>
                  <a:tcPr marT="91425" marB="91425" marR="91425" marL="91425"/>
                </a:tc>
                <a:tc>
                  <a:txBody>
                    <a:bodyPr/>
                    <a:lstStyle/>
                    <a:p>
                      <a:pPr indent="0" lvl="0" marL="0" rtl="0" algn="ctr">
                        <a:spcBef>
                          <a:spcPts val="0"/>
                        </a:spcBef>
                        <a:spcAft>
                          <a:spcPts val="0"/>
                        </a:spcAft>
                        <a:buNone/>
                      </a:pPr>
                      <a:r>
                        <a:rPr lang="en-GB"/>
                        <a:t>Gas for car</a:t>
                      </a:r>
                      <a:endParaRPr/>
                    </a:p>
                  </a:txBody>
                  <a:tcPr marT="91425" marB="91425" marR="91425" marL="91425"/>
                </a:tc>
                <a:tc>
                  <a:txBody>
                    <a:bodyPr/>
                    <a:lstStyle/>
                    <a:p>
                      <a:pPr indent="0" lvl="0" marL="0" rtl="0" algn="ctr">
                        <a:spcBef>
                          <a:spcPts val="0"/>
                        </a:spcBef>
                        <a:spcAft>
                          <a:spcPts val="0"/>
                        </a:spcAft>
                        <a:buNone/>
                      </a:pPr>
                      <a:r>
                        <a:rPr b="1" lang="en-GB">
                          <a:solidFill>
                            <a:srgbClr val="980000"/>
                          </a:solidFill>
                        </a:rPr>
                        <a:t>$350.00</a:t>
                      </a:r>
                      <a:endParaRPr b="1">
                        <a:solidFill>
                          <a:srgbClr val="980000"/>
                        </a:solidFill>
                      </a:endParaRPr>
                    </a:p>
                  </a:txBody>
                  <a:tcPr marT="91425" marB="91425" marR="91425" marL="91425">
                    <a:solidFill>
                      <a:srgbClr val="F4CCCC"/>
                    </a:solidFill>
                  </a:tcPr>
                </a:tc>
                <a:tc>
                  <a:txBody>
                    <a:bodyPr/>
                    <a:lstStyle/>
                    <a:p>
                      <a:pPr indent="0" lvl="0" marL="0" rtl="0" algn="ctr">
                        <a:spcBef>
                          <a:spcPts val="0"/>
                        </a:spcBef>
                        <a:spcAft>
                          <a:spcPts val="0"/>
                        </a:spcAft>
                        <a:buNone/>
                      </a:pPr>
                      <a:r>
                        <a:rPr b="1" lang="en-GB">
                          <a:solidFill>
                            <a:srgbClr val="980000"/>
                          </a:solidFill>
                        </a:rPr>
                        <a:t>Debit</a:t>
                      </a:r>
                      <a:endParaRPr b="1">
                        <a:solidFill>
                          <a:srgbClr val="980000"/>
                        </a:solidFill>
                      </a:endParaRPr>
                    </a:p>
                  </a:txBody>
                  <a:tcPr marT="91425" marB="91425" marR="91425" marL="91425">
                    <a:solidFill>
                      <a:srgbClr val="F4CCCC"/>
                    </a:solidFill>
                  </a:tcPr>
                </a:tc>
                <a:tc>
                  <a:txBody>
                    <a:bodyPr/>
                    <a:lstStyle/>
                    <a:p>
                      <a:pPr indent="0" lvl="0" marL="0" rtl="0" algn="ctr">
                        <a:spcBef>
                          <a:spcPts val="0"/>
                        </a:spcBef>
                        <a:spcAft>
                          <a:spcPts val="0"/>
                        </a:spcAft>
                        <a:buNone/>
                      </a:pPr>
                      <a:r>
                        <a:rPr lang="en-GB"/>
                        <a:t>$850.00</a:t>
                      </a:r>
                      <a:endParaRPr/>
                    </a:p>
                  </a:txBody>
                  <a:tcPr marT="91425" marB="91425" marR="91425" marL="91425"/>
                </a:tc>
              </a:tr>
              <a:tr h="381000">
                <a:tc>
                  <a:txBody>
                    <a:bodyPr/>
                    <a:lstStyle/>
                    <a:p>
                      <a:pPr indent="0" lvl="0" marL="0" rtl="0" algn="ctr">
                        <a:spcBef>
                          <a:spcPts val="0"/>
                        </a:spcBef>
                        <a:spcAft>
                          <a:spcPts val="0"/>
                        </a:spcAft>
                        <a:buNone/>
                      </a:pPr>
                      <a:r>
                        <a:rPr lang="en-GB"/>
                        <a:t>01/30/2023</a:t>
                      </a:r>
                      <a:endParaRPr/>
                    </a:p>
                  </a:txBody>
                  <a:tcPr marT="91425" marB="91425" marR="91425" marL="91425"/>
                </a:tc>
                <a:tc>
                  <a:txBody>
                    <a:bodyPr/>
                    <a:lstStyle/>
                    <a:p>
                      <a:pPr indent="0" lvl="0" marL="0" rtl="0" algn="ctr">
                        <a:spcBef>
                          <a:spcPts val="0"/>
                        </a:spcBef>
                        <a:spcAft>
                          <a:spcPts val="0"/>
                        </a:spcAft>
                        <a:buNone/>
                      </a:pPr>
                      <a:r>
                        <a:rPr lang="en-GB"/>
                        <a:t>Textbooks</a:t>
                      </a:r>
                      <a:endParaRPr/>
                    </a:p>
                  </a:txBody>
                  <a:tcPr marT="91425" marB="91425" marR="91425" marL="91425"/>
                </a:tc>
                <a:tc>
                  <a:txBody>
                    <a:bodyPr/>
                    <a:lstStyle/>
                    <a:p>
                      <a:pPr indent="0" lvl="0" marL="0" rtl="0" algn="ctr">
                        <a:spcBef>
                          <a:spcPts val="0"/>
                        </a:spcBef>
                        <a:spcAft>
                          <a:spcPts val="0"/>
                        </a:spcAft>
                        <a:buNone/>
                      </a:pPr>
                      <a:r>
                        <a:rPr b="1" lang="en-GB">
                          <a:solidFill>
                            <a:srgbClr val="980000"/>
                          </a:solidFill>
                        </a:rPr>
                        <a:t>$150.00</a:t>
                      </a:r>
                      <a:endParaRPr b="1">
                        <a:solidFill>
                          <a:srgbClr val="980000"/>
                        </a:solidFill>
                      </a:endParaRPr>
                    </a:p>
                  </a:txBody>
                  <a:tcPr marT="91425" marB="91425" marR="91425" marL="91425">
                    <a:solidFill>
                      <a:srgbClr val="F4CCCC"/>
                    </a:solidFill>
                  </a:tcPr>
                </a:tc>
                <a:tc>
                  <a:txBody>
                    <a:bodyPr/>
                    <a:lstStyle/>
                    <a:p>
                      <a:pPr indent="0" lvl="0" marL="0" rtl="0" algn="ctr">
                        <a:spcBef>
                          <a:spcPts val="0"/>
                        </a:spcBef>
                        <a:spcAft>
                          <a:spcPts val="0"/>
                        </a:spcAft>
                        <a:buNone/>
                      </a:pPr>
                      <a:r>
                        <a:rPr b="1" lang="en-GB">
                          <a:solidFill>
                            <a:srgbClr val="980000"/>
                          </a:solidFill>
                        </a:rPr>
                        <a:t>Debit</a:t>
                      </a:r>
                      <a:endParaRPr b="1">
                        <a:solidFill>
                          <a:srgbClr val="980000"/>
                        </a:solidFill>
                      </a:endParaRPr>
                    </a:p>
                  </a:txBody>
                  <a:tcPr marT="91425" marB="91425" marR="91425" marL="91425">
                    <a:solidFill>
                      <a:srgbClr val="F4CCCC"/>
                    </a:solidFill>
                  </a:tcPr>
                </a:tc>
                <a:tc>
                  <a:txBody>
                    <a:bodyPr/>
                    <a:lstStyle/>
                    <a:p>
                      <a:pPr indent="0" lvl="0" marL="0" rtl="0" algn="ctr">
                        <a:spcBef>
                          <a:spcPts val="0"/>
                        </a:spcBef>
                        <a:spcAft>
                          <a:spcPts val="0"/>
                        </a:spcAft>
                        <a:buNone/>
                      </a:pPr>
                      <a:r>
                        <a:rPr lang="en-GB"/>
                        <a:t>$650.00</a:t>
                      </a:r>
                      <a:endParaRPr/>
                    </a:p>
                  </a:txBody>
                  <a:tcPr marT="91425" marB="91425" marR="91425" marL="91425"/>
                </a:tc>
              </a:tr>
            </a:tbl>
          </a:graphicData>
        </a:graphic>
      </p:graphicFrame>
      <p:sp>
        <p:nvSpPr>
          <p:cNvPr id="171" name="Google Shape;171;p25"/>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pic>
        <p:nvPicPr>
          <p:cNvPr id="172" name="Google Shape;172;p25"/>
          <p:cNvPicPr preferRelativeResize="0"/>
          <p:nvPr/>
        </p:nvPicPr>
        <p:blipFill rotWithShape="1">
          <a:blip r:embed="rId3">
            <a:alphaModFix/>
          </a:blip>
          <a:srcRect b="0" l="0" r="0" t="0"/>
          <a:stretch/>
        </p:blipFill>
        <p:spPr>
          <a:xfrm>
            <a:off x="7336700" y="3313200"/>
            <a:ext cx="1495601" cy="1495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a:t>
            </a:r>
            <a:r>
              <a:rPr b="0" i="1" lang="en-GB" sz="2000"/>
              <a:t>(…)</a:t>
            </a:r>
            <a:endParaRPr/>
          </a:p>
        </p:txBody>
      </p:sp>
      <p:sp>
        <p:nvSpPr>
          <p:cNvPr id="178" name="Google Shape;178;p26"/>
          <p:cNvSpPr txBox="1"/>
          <p:nvPr>
            <p:ph idx="1" type="body"/>
          </p:nvPr>
        </p:nvSpPr>
        <p:spPr>
          <a:xfrm>
            <a:off x="311700" y="1152475"/>
            <a:ext cx="499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Twelve months later, while having lunch, Jaime notices that his </a:t>
            </a:r>
            <a:r>
              <a:rPr b="1" lang="en-GB">
                <a:solidFill>
                  <a:srgbClr val="E69138"/>
                </a:solidFill>
              </a:rPr>
              <a:t>budget </a:t>
            </a:r>
            <a:r>
              <a:rPr lang="en-GB"/>
              <a:t>is not stretching as far as it used to. </a:t>
            </a:r>
            <a:endParaRPr/>
          </a:p>
          <a:p>
            <a:pPr indent="0" lvl="0" marL="0" rtl="0" algn="l">
              <a:spcBef>
                <a:spcPts val="1200"/>
              </a:spcBef>
              <a:spcAft>
                <a:spcPts val="0"/>
              </a:spcAft>
              <a:buNone/>
            </a:pPr>
            <a:r>
              <a:rPr lang="en-GB"/>
              <a:t>He realizes that the prices of the goods and services he needs have increased significantly over the past year, and he wonders why. </a:t>
            </a:r>
            <a:endParaRPr/>
          </a:p>
          <a:p>
            <a:pPr indent="0" lvl="0" marL="0" rtl="0" algn="l">
              <a:spcBef>
                <a:spcPts val="1200"/>
              </a:spcBef>
              <a:spcAft>
                <a:spcPts val="1200"/>
              </a:spcAft>
              <a:buNone/>
            </a:pPr>
            <a:r>
              <a:rPr lang="en-GB"/>
              <a:t>Then he sees this image and can’t believe his eyes!</a:t>
            </a:r>
            <a:endParaRPr/>
          </a:p>
        </p:txBody>
      </p:sp>
      <p:sp>
        <p:nvSpPr>
          <p:cNvPr id="179" name="Google Shape;179;p26"/>
          <p:cNvSpPr txBox="1"/>
          <p:nvPr>
            <p:ph idx="1" type="body"/>
          </p:nvPr>
        </p:nvSpPr>
        <p:spPr>
          <a:xfrm>
            <a:off x="5655675" y="1152475"/>
            <a:ext cx="2937600" cy="71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400">
                <a:solidFill>
                  <a:srgbClr val="B45F06"/>
                </a:solidFill>
              </a:rPr>
              <a:t>Year-over-year change in price </a:t>
            </a:r>
            <a:br>
              <a:rPr b="1" lang="en-GB" sz="1400">
                <a:solidFill>
                  <a:srgbClr val="B45F06"/>
                </a:solidFill>
              </a:rPr>
            </a:br>
            <a:r>
              <a:rPr b="1" lang="en-GB" sz="1400">
                <a:solidFill>
                  <a:srgbClr val="B45F06"/>
                </a:solidFill>
              </a:rPr>
              <a:t>of ingredients of a hamburger</a:t>
            </a:r>
            <a:endParaRPr b="1" sz="1400">
              <a:solidFill>
                <a:srgbClr val="B45F06"/>
              </a:solidFill>
            </a:endParaRPr>
          </a:p>
        </p:txBody>
      </p:sp>
      <p:pic>
        <p:nvPicPr>
          <p:cNvPr id="180" name="Google Shape;180;p26"/>
          <p:cNvPicPr preferRelativeResize="0"/>
          <p:nvPr/>
        </p:nvPicPr>
        <p:blipFill>
          <a:blip r:embed="rId3">
            <a:alphaModFix/>
          </a:blip>
          <a:stretch>
            <a:fillRect/>
          </a:stretch>
        </p:blipFill>
        <p:spPr>
          <a:xfrm>
            <a:off x="5769075" y="1869950"/>
            <a:ext cx="2581797" cy="2572625"/>
          </a:xfrm>
          <a:prstGeom prst="rect">
            <a:avLst/>
          </a:prstGeom>
          <a:noFill/>
          <a:ln>
            <a:noFill/>
          </a:ln>
        </p:spPr>
      </p:pic>
      <p:sp>
        <p:nvSpPr>
          <p:cNvPr id="181" name="Google Shape;181;p26"/>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a:t>
            </a:r>
            <a:r>
              <a:rPr b="0" i="1" lang="en-GB" sz="2000"/>
              <a:t>(…)</a:t>
            </a:r>
            <a:endParaRPr/>
          </a:p>
        </p:txBody>
      </p:sp>
      <p:sp>
        <p:nvSpPr>
          <p:cNvPr id="187" name="Google Shape;187;p27"/>
          <p:cNvSpPr txBox="1"/>
          <p:nvPr>
            <p:ph idx="1" type="body"/>
          </p:nvPr>
        </p:nvSpPr>
        <p:spPr>
          <a:xfrm>
            <a:off x="311700" y="1152475"/>
            <a:ext cx="796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t>
            </a:r>
            <a:r>
              <a:rPr lang="en-GB"/>
              <a:t>he cost of each ingredient in the burger increased, leading to an overall decrease in Jaime’s </a:t>
            </a:r>
            <a:r>
              <a:rPr b="1" lang="en-GB">
                <a:solidFill>
                  <a:srgbClr val="E69138"/>
                </a:solidFill>
              </a:rPr>
              <a:t>purchasing power</a:t>
            </a:r>
            <a:r>
              <a:rPr lang="en-GB"/>
              <a:t>.</a:t>
            </a:r>
            <a:endParaRPr/>
          </a:p>
          <a:p>
            <a:pPr indent="0" lvl="0" marL="0" rtl="0" algn="l">
              <a:spcBef>
                <a:spcPts val="1200"/>
              </a:spcBef>
              <a:spcAft>
                <a:spcPts val="0"/>
              </a:spcAft>
              <a:buNone/>
            </a:pPr>
            <a:r>
              <a:rPr lang="en-GB"/>
              <a:t>Jaime’s disciplined use of a </a:t>
            </a:r>
            <a:r>
              <a:rPr b="1" lang="en-GB">
                <a:solidFill>
                  <a:srgbClr val="E69138"/>
                </a:solidFill>
              </a:rPr>
              <a:t>ledger </a:t>
            </a:r>
            <a:r>
              <a:rPr lang="en-GB"/>
              <a:t>has clearly shown him how his annual purchasing power has decreased over time.</a:t>
            </a:r>
            <a:endParaRPr/>
          </a:p>
          <a:p>
            <a:pPr indent="0" lvl="0" marL="0" rtl="0" algn="l">
              <a:spcBef>
                <a:spcPts val="1200"/>
              </a:spcBef>
              <a:spcAft>
                <a:spcPts val="0"/>
              </a:spcAft>
              <a:buNone/>
            </a:pPr>
            <a:r>
              <a:rPr lang="en-GB"/>
              <a:t>Jaime knows that he needs to </a:t>
            </a:r>
            <a:r>
              <a:rPr b="1" lang="en-GB">
                <a:solidFill>
                  <a:srgbClr val="E69138"/>
                </a:solidFill>
              </a:rPr>
              <a:t>budget </a:t>
            </a:r>
            <a:r>
              <a:rPr lang="en-GB"/>
              <a:t>an additional $1,000 for the same basket of goods and services that he purchased the previous year. </a:t>
            </a:r>
            <a:endParaRPr/>
          </a:p>
          <a:p>
            <a:pPr indent="0" lvl="0" marL="0" rtl="0" algn="l">
              <a:spcBef>
                <a:spcPts val="1200"/>
              </a:spcBef>
              <a:spcAft>
                <a:spcPts val="1200"/>
              </a:spcAft>
              <a:buNone/>
            </a:pPr>
            <a:r>
              <a:rPr lang="en-GB"/>
              <a:t>This means that his </a:t>
            </a:r>
            <a:r>
              <a:rPr b="1" lang="en-GB">
                <a:solidFill>
                  <a:srgbClr val="E69138"/>
                </a:solidFill>
              </a:rPr>
              <a:t>purchasing power</a:t>
            </a:r>
            <a:r>
              <a:rPr lang="en-GB"/>
              <a:t> has decreased by $1,000, as he now has to spend more money to buy the same goods and services.</a:t>
            </a:r>
            <a:endParaRPr/>
          </a:p>
        </p:txBody>
      </p:sp>
      <p:sp>
        <p:nvSpPr>
          <p:cNvPr id="188" name="Google Shape;188;p27"/>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10"/>
          <p:cNvSpPr txBox="1"/>
          <p:nvPr>
            <p:ph idx="1" type="subTitle"/>
          </p:nvPr>
        </p:nvSpPr>
        <p:spPr>
          <a:xfrm>
            <a:off x="347000" y="494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0" lang="en-GB" sz="2200">
                <a:latin typeface="Poppins Light"/>
                <a:ea typeface="Poppins Light"/>
                <a:cs typeface="Poppins Light"/>
                <a:sym typeface="Poppins Light"/>
              </a:rPr>
              <a:t>My First Bitcoin </a:t>
            </a:r>
            <a:r>
              <a:rPr i="0" lang="en-GB" sz="2200">
                <a:solidFill>
                  <a:srgbClr val="073763"/>
                </a:solidFill>
                <a:latin typeface="Poppins Light"/>
                <a:ea typeface="Poppins Light"/>
                <a:cs typeface="Poppins Light"/>
                <a:sym typeface="Poppins Light"/>
              </a:rPr>
              <a:t>|</a:t>
            </a:r>
            <a:r>
              <a:rPr i="0" lang="en-GB" sz="2200">
                <a:latin typeface="Poppins Light"/>
                <a:ea typeface="Poppins Light"/>
                <a:cs typeface="Poppins Light"/>
                <a:sym typeface="Poppins Light"/>
              </a:rPr>
              <a:t> Chapter 3</a:t>
            </a:r>
            <a:endParaRPr i="0" sz="2200">
              <a:latin typeface="Poppins Light"/>
              <a:ea typeface="Poppins Light"/>
              <a:cs typeface="Poppins Light"/>
              <a:sym typeface="Poppins Light"/>
            </a:endParaRPr>
          </a:p>
        </p:txBody>
      </p:sp>
      <p:sp>
        <p:nvSpPr>
          <p:cNvPr id="44" name="Google Shape;44;p10"/>
          <p:cNvSpPr txBox="1"/>
          <p:nvPr>
            <p:ph type="title"/>
          </p:nvPr>
        </p:nvSpPr>
        <p:spPr>
          <a:xfrm>
            <a:off x="311700" y="3432175"/>
            <a:ext cx="8520600" cy="12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69138"/>
                </a:solidFill>
              </a:rPr>
              <a:t>3.0</a:t>
            </a:r>
            <a:r>
              <a:rPr lang="en-GB"/>
              <a:t>  Drawbacks of the Fiat System</a:t>
            </a:r>
            <a:endParaRPr/>
          </a:p>
        </p:txBody>
      </p:sp>
      <p:pic>
        <p:nvPicPr>
          <p:cNvPr id="45" name="Google Shape;45;p10"/>
          <p:cNvPicPr preferRelativeResize="0"/>
          <p:nvPr/>
        </p:nvPicPr>
        <p:blipFill rotWithShape="1">
          <a:blip r:embed="rId3">
            <a:alphaModFix amt="21000"/>
          </a:blip>
          <a:srcRect b="0" l="1634" r="2230" t="0"/>
          <a:stretch/>
        </p:blipFill>
        <p:spPr>
          <a:xfrm>
            <a:off x="0" y="1710675"/>
            <a:ext cx="9144003" cy="120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These were Jaime’s cost of each item in the basket in the first year and the second year, as well as the percentage increase in price:</a:t>
            </a:r>
            <a:endParaRPr/>
          </a:p>
          <a:p>
            <a:pPr indent="0" lvl="0" marL="0" rtl="0" algn="l">
              <a:spcBef>
                <a:spcPts val="1200"/>
              </a:spcBef>
              <a:spcAft>
                <a:spcPts val="1200"/>
              </a:spcAft>
              <a:buNone/>
            </a:pPr>
            <a:r>
              <a:t/>
            </a:r>
            <a:endParaRPr/>
          </a:p>
        </p:txBody>
      </p:sp>
      <p:sp>
        <p:nvSpPr>
          <p:cNvPr id="194" name="Google Shape;19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a:t>
            </a:r>
            <a:r>
              <a:rPr b="0" i="1" lang="en-GB" sz="2000"/>
              <a:t>(…)</a:t>
            </a:r>
            <a:endParaRPr/>
          </a:p>
        </p:txBody>
      </p:sp>
      <p:graphicFrame>
        <p:nvGraphicFramePr>
          <p:cNvPr id="195" name="Google Shape;195;p28"/>
          <p:cNvGraphicFramePr/>
          <p:nvPr/>
        </p:nvGraphicFramePr>
        <p:xfrm>
          <a:off x="457200" y="2091950"/>
          <a:ext cx="3000000" cy="3000000"/>
        </p:xfrm>
        <a:graphic>
          <a:graphicData uri="http://schemas.openxmlformats.org/drawingml/2006/table">
            <a:tbl>
              <a:tblPr>
                <a:noFill/>
                <a:tableStyleId>{FD58D38A-4EB4-4C26-AB0E-C91F18AF9C73}</a:tableStyleId>
              </a:tblPr>
              <a:tblGrid>
                <a:gridCol w="2188725"/>
                <a:gridCol w="1737850"/>
                <a:gridCol w="1737850"/>
                <a:gridCol w="1737850"/>
              </a:tblGrid>
              <a:tr h="381000">
                <a:tc>
                  <a:txBody>
                    <a:bodyPr/>
                    <a:lstStyle/>
                    <a:p>
                      <a:pPr indent="0" lvl="0" marL="0" rtl="0" algn="ctr">
                        <a:spcBef>
                          <a:spcPts val="0"/>
                        </a:spcBef>
                        <a:spcAft>
                          <a:spcPts val="0"/>
                        </a:spcAft>
                        <a:buNone/>
                      </a:pPr>
                      <a:r>
                        <a:rPr b="1" lang="en-GB"/>
                        <a:t>Item</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GB">
                          <a:solidFill>
                            <a:schemeClr val="dk1"/>
                          </a:solidFill>
                        </a:rPr>
                        <a:t>Cost – Year 1</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GB">
                          <a:solidFill>
                            <a:schemeClr val="dk1"/>
                          </a:solidFill>
                        </a:rPr>
                        <a:t>Cost – </a:t>
                      </a:r>
                      <a:r>
                        <a:rPr b="1" lang="en-GB">
                          <a:solidFill>
                            <a:schemeClr val="dk1"/>
                          </a:solidFill>
                        </a:rPr>
                        <a:t>Year 2</a:t>
                      </a:r>
                      <a:endParaRPr b="1">
                        <a:solidFill>
                          <a:schemeClr val="dk1"/>
                        </a:solidFill>
                      </a:endParaRPr>
                    </a:p>
                  </a:txBody>
                  <a:tcPr marT="91425" marB="91425" marR="91425" marL="91425">
                    <a:solidFill>
                      <a:srgbClr val="CCCCCC"/>
                    </a:solidFill>
                  </a:tcPr>
                </a:tc>
                <a:tc>
                  <a:txBody>
                    <a:bodyPr/>
                    <a:lstStyle/>
                    <a:p>
                      <a:pPr indent="0" lvl="0" marL="0" rtl="0" algn="ctr">
                        <a:spcBef>
                          <a:spcPts val="0"/>
                        </a:spcBef>
                        <a:spcAft>
                          <a:spcPts val="0"/>
                        </a:spcAft>
                        <a:buNone/>
                      </a:pPr>
                      <a:r>
                        <a:rPr b="1" lang="en-GB">
                          <a:solidFill>
                            <a:schemeClr val="dk1"/>
                          </a:solidFill>
                        </a:rPr>
                        <a:t>% increase</a:t>
                      </a:r>
                      <a:endParaRPr b="1"/>
                    </a:p>
                  </a:txBody>
                  <a:tcPr marT="91425" marB="91425" marR="91425" marL="91425">
                    <a:solidFill>
                      <a:srgbClr val="CCCCCC"/>
                    </a:solidFill>
                  </a:tcPr>
                </a:tc>
              </a:tr>
              <a:tr h="396225">
                <a:tc>
                  <a:txBody>
                    <a:bodyPr/>
                    <a:lstStyle/>
                    <a:p>
                      <a:pPr indent="0" lvl="0" marL="0" rtl="0" algn="ctr">
                        <a:spcBef>
                          <a:spcPts val="0"/>
                        </a:spcBef>
                        <a:spcAft>
                          <a:spcPts val="0"/>
                        </a:spcAft>
                        <a:buNone/>
                      </a:pPr>
                      <a:r>
                        <a:rPr lang="en-GB"/>
                        <a:t>Rent</a:t>
                      </a:r>
                      <a:endParaRPr/>
                    </a:p>
                  </a:txBody>
                  <a:tcPr marT="91425" marB="91425" marR="91425" marL="91425"/>
                </a:tc>
                <a:tc>
                  <a:txBody>
                    <a:bodyPr/>
                    <a:lstStyle/>
                    <a:p>
                      <a:pPr indent="0" lvl="0" marL="0" rtl="0" algn="ctr">
                        <a:spcBef>
                          <a:spcPts val="0"/>
                        </a:spcBef>
                        <a:spcAft>
                          <a:spcPts val="0"/>
                        </a:spcAft>
                        <a:buNone/>
                      </a:pPr>
                      <a:r>
                        <a:rPr lang="en-GB"/>
                        <a:t>$4,000</a:t>
                      </a:r>
                      <a:endParaRPr/>
                    </a:p>
                  </a:txBody>
                  <a:tcPr marT="91425" marB="91425" marR="91425" marL="91425"/>
                </a:tc>
                <a:tc>
                  <a:txBody>
                    <a:bodyPr/>
                    <a:lstStyle/>
                    <a:p>
                      <a:pPr indent="0" lvl="0" marL="0" rtl="0" algn="ctr">
                        <a:spcBef>
                          <a:spcPts val="0"/>
                        </a:spcBef>
                        <a:spcAft>
                          <a:spcPts val="0"/>
                        </a:spcAft>
                        <a:buNone/>
                      </a:pPr>
                      <a:r>
                        <a:rPr lang="en-GB"/>
                        <a:t>$4,500</a:t>
                      </a:r>
                      <a:endParaRPr/>
                    </a:p>
                  </a:txBody>
                  <a:tcPr marT="91425" marB="91425" marR="91425" marL="91425"/>
                </a:tc>
                <a:tc>
                  <a:txBody>
                    <a:bodyPr/>
                    <a:lstStyle/>
                    <a:p>
                      <a:pPr indent="0" lvl="0" marL="0" rtl="0" algn="ctr">
                        <a:spcBef>
                          <a:spcPts val="0"/>
                        </a:spcBef>
                        <a:spcAft>
                          <a:spcPts val="0"/>
                        </a:spcAft>
                        <a:buNone/>
                      </a:pPr>
                      <a:r>
                        <a:rPr lang="en-GB"/>
                        <a:t>12.5%</a:t>
                      </a:r>
                      <a:endParaRPr/>
                    </a:p>
                  </a:txBody>
                  <a:tcPr marT="91425" marB="91425" marR="91425" marL="91425"/>
                </a:tc>
              </a:tr>
              <a:tr h="381000">
                <a:tc>
                  <a:txBody>
                    <a:bodyPr/>
                    <a:lstStyle/>
                    <a:p>
                      <a:pPr indent="0" lvl="0" marL="0" rtl="0" algn="ctr">
                        <a:spcBef>
                          <a:spcPts val="0"/>
                        </a:spcBef>
                        <a:spcAft>
                          <a:spcPts val="0"/>
                        </a:spcAft>
                        <a:buNone/>
                      </a:pPr>
                      <a:r>
                        <a:rPr lang="en-GB"/>
                        <a:t>Groceries</a:t>
                      </a:r>
                      <a:endParaRPr/>
                    </a:p>
                  </a:txBody>
                  <a:tcPr marT="91425" marB="91425" marR="91425" marL="91425"/>
                </a:tc>
                <a:tc>
                  <a:txBody>
                    <a:bodyPr/>
                    <a:lstStyle/>
                    <a:p>
                      <a:pPr indent="0" lvl="0" marL="0" rtl="0" algn="ctr">
                        <a:spcBef>
                          <a:spcPts val="0"/>
                        </a:spcBef>
                        <a:spcAft>
                          <a:spcPts val="0"/>
                        </a:spcAft>
                        <a:buNone/>
                      </a:pPr>
                      <a:r>
                        <a:rPr lang="en-GB"/>
                        <a:t>$2,000</a:t>
                      </a:r>
                      <a:endParaRPr/>
                    </a:p>
                  </a:txBody>
                  <a:tcPr marT="91425" marB="91425" marR="91425" marL="91425"/>
                </a:tc>
                <a:tc>
                  <a:txBody>
                    <a:bodyPr/>
                    <a:lstStyle/>
                    <a:p>
                      <a:pPr indent="0" lvl="0" marL="0" rtl="0" algn="ctr">
                        <a:spcBef>
                          <a:spcPts val="0"/>
                        </a:spcBef>
                        <a:spcAft>
                          <a:spcPts val="0"/>
                        </a:spcAft>
                        <a:buNone/>
                      </a:pPr>
                      <a:r>
                        <a:rPr lang="en-GB"/>
                        <a:t>$2,300</a:t>
                      </a:r>
                      <a:endParaRPr/>
                    </a:p>
                  </a:txBody>
                  <a:tcPr marT="91425" marB="91425" marR="91425" marL="91425"/>
                </a:tc>
                <a:tc>
                  <a:txBody>
                    <a:bodyPr/>
                    <a:lstStyle/>
                    <a:p>
                      <a:pPr indent="0" lvl="0" marL="0" rtl="0" algn="ctr">
                        <a:spcBef>
                          <a:spcPts val="0"/>
                        </a:spcBef>
                        <a:spcAft>
                          <a:spcPts val="0"/>
                        </a:spcAft>
                        <a:buNone/>
                      </a:pPr>
                      <a:r>
                        <a:rPr lang="en-GB"/>
                        <a:t>15%</a:t>
                      </a:r>
                      <a:endParaRPr/>
                    </a:p>
                  </a:txBody>
                  <a:tcPr marT="91425" marB="91425" marR="91425" marL="91425"/>
                </a:tc>
              </a:tr>
              <a:tr h="381000">
                <a:tc>
                  <a:txBody>
                    <a:bodyPr/>
                    <a:lstStyle/>
                    <a:p>
                      <a:pPr indent="0" lvl="0" marL="0" rtl="0" algn="ctr">
                        <a:spcBef>
                          <a:spcPts val="0"/>
                        </a:spcBef>
                        <a:spcAft>
                          <a:spcPts val="0"/>
                        </a:spcAft>
                        <a:buNone/>
                      </a:pPr>
                      <a:r>
                        <a:rPr lang="en-GB"/>
                        <a:t>Other n</a:t>
                      </a:r>
                      <a:r>
                        <a:rPr lang="en-GB"/>
                        <a:t>ecessities</a:t>
                      </a:r>
                      <a:endParaRPr/>
                    </a:p>
                  </a:txBody>
                  <a:tcPr marT="91425" marB="91425" marR="91425" marL="91425"/>
                </a:tc>
                <a:tc>
                  <a:txBody>
                    <a:bodyPr/>
                    <a:lstStyle/>
                    <a:p>
                      <a:pPr indent="0" lvl="0" marL="0" rtl="0" algn="ctr">
                        <a:spcBef>
                          <a:spcPts val="0"/>
                        </a:spcBef>
                        <a:spcAft>
                          <a:spcPts val="0"/>
                        </a:spcAft>
                        <a:buNone/>
                      </a:pPr>
                      <a:r>
                        <a:rPr lang="en-GB"/>
                        <a:t>$4,000</a:t>
                      </a:r>
                      <a:endParaRPr/>
                    </a:p>
                  </a:txBody>
                  <a:tcPr marT="91425" marB="91425" marR="91425" marL="91425"/>
                </a:tc>
                <a:tc>
                  <a:txBody>
                    <a:bodyPr/>
                    <a:lstStyle/>
                    <a:p>
                      <a:pPr indent="0" lvl="0" marL="0" rtl="0" algn="ctr">
                        <a:spcBef>
                          <a:spcPts val="0"/>
                        </a:spcBef>
                        <a:spcAft>
                          <a:spcPts val="0"/>
                        </a:spcAft>
                        <a:buNone/>
                      </a:pPr>
                      <a:r>
                        <a:rPr lang="en-GB"/>
                        <a:t>$4,200</a:t>
                      </a:r>
                      <a:endParaRPr/>
                    </a:p>
                  </a:txBody>
                  <a:tcPr marT="91425" marB="91425" marR="91425" marL="91425"/>
                </a:tc>
                <a:tc>
                  <a:txBody>
                    <a:bodyPr/>
                    <a:lstStyle/>
                    <a:p>
                      <a:pPr indent="0" lvl="0" marL="0" rtl="0" algn="ctr">
                        <a:spcBef>
                          <a:spcPts val="0"/>
                        </a:spcBef>
                        <a:spcAft>
                          <a:spcPts val="0"/>
                        </a:spcAft>
                        <a:buNone/>
                      </a:pPr>
                      <a:r>
                        <a:rPr lang="en-GB"/>
                        <a:t>5%</a:t>
                      </a:r>
                      <a:endParaRPr/>
                    </a:p>
                  </a:txBody>
                  <a:tcPr marT="91425" marB="91425" marR="91425" marL="91425"/>
                </a:tc>
              </a:tr>
              <a:tr h="381000">
                <a:tc>
                  <a:txBody>
                    <a:bodyPr/>
                    <a:lstStyle/>
                    <a:p>
                      <a:pPr indent="0" lvl="0" marL="0" rtl="0" algn="ctr">
                        <a:spcBef>
                          <a:spcPts val="0"/>
                        </a:spcBef>
                        <a:spcAft>
                          <a:spcPts val="0"/>
                        </a:spcAft>
                        <a:buNone/>
                      </a:pPr>
                      <a:r>
                        <a:rPr b="1" lang="en-GB"/>
                        <a:t>Total</a:t>
                      </a:r>
                      <a:endParaRPr b="1"/>
                    </a:p>
                  </a:txBody>
                  <a:tcPr marT="91425" marB="91425" marR="91425" marL="91425"/>
                </a:tc>
                <a:tc>
                  <a:txBody>
                    <a:bodyPr/>
                    <a:lstStyle/>
                    <a:p>
                      <a:pPr indent="0" lvl="0" marL="0" rtl="0" algn="ctr">
                        <a:spcBef>
                          <a:spcPts val="0"/>
                        </a:spcBef>
                        <a:spcAft>
                          <a:spcPts val="0"/>
                        </a:spcAft>
                        <a:buNone/>
                      </a:pPr>
                      <a:r>
                        <a:rPr b="1" lang="en-GB"/>
                        <a:t>$10,000</a:t>
                      </a:r>
                      <a:endParaRPr b="1"/>
                    </a:p>
                  </a:txBody>
                  <a:tcPr marT="91425" marB="91425" marR="91425" marL="91425"/>
                </a:tc>
                <a:tc>
                  <a:txBody>
                    <a:bodyPr/>
                    <a:lstStyle/>
                    <a:p>
                      <a:pPr indent="0" lvl="0" marL="0" rtl="0" algn="ctr">
                        <a:spcBef>
                          <a:spcPts val="0"/>
                        </a:spcBef>
                        <a:spcAft>
                          <a:spcPts val="0"/>
                        </a:spcAft>
                        <a:buNone/>
                      </a:pPr>
                      <a:r>
                        <a:rPr b="1" lang="en-GB"/>
                        <a:t>$11,000</a:t>
                      </a:r>
                      <a:endParaRPr b="1"/>
                    </a:p>
                  </a:txBody>
                  <a:tcPr marT="91425" marB="91425" marR="91425" marL="91425"/>
                </a:tc>
                <a:tc>
                  <a:txBody>
                    <a:bodyPr/>
                    <a:lstStyle/>
                    <a:p>
                      <a:pPr indent="0" lvl="0" marL="0" rtl="0" algn="ctr">
                        <a:spcBef>
                          <a:spcPts val="0"/>
                        </a:spcBef>
                        <a:spcAft>
                          <a:spcPts val="0"/>
                        </a:spcAft>
                        <a:buNone/>
                      </a:pPr>
                      <a:r>
                        <a:rPr b="1" lang="en-GB"/>
                        <a:t>10%</a:t>
                      </a:r>
                      <a:endParaRPr b="1"/>
                    </a:p>
                  </a:txBody>
                  <a:tcPr marT="91425" marB="91425" marR="91425" marL="91425"/>
                </a:tc>
              </a:tr>
            </a:tbl>
          </a:graphicData>
        </a:graphic>
      </p:graphicFrame>
      <p:sp>
        <p:nvSpPr>
          <p:cNvPr id="196" name="Google Shape;196;p28"/>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pic>
        <p:nvPicPr>
          <p:cNvPr id="197" name="Google Shape;197;p28"/>
          <p:cNvPicPr preferRelativeResize="0"/>
          <p:nvPr/>
        </p:nvPicPr>
        <p:blipFill rotWithShape="1">
          <a:blip r:embed="rId3">
            <a:alphaModFix/>
          </a:blip>
          <a:srcRect b="0" l="0" r="0" t="0"/>
          <a:stretch/>
        </p:blipFill>
        <p:spPr>
          <a:xfrm>
            <a:off x="7336700" y="3313200"/>
            <a:ext cx="1495601" cy="14956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311700" y="1152475"/>
            <a:ext cx="7411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According to the U.S. Bureau of Labor Statistics, today’s prices are actually 30.39 times as high as average prices in 1913. Meaning that a dollar today only buys </a:t>
            </a:r>
            <a:r>
              <a:rPr b="1" lang="en-GB">
                <a:solidFill>
                  <a:srgbClr val="E69138"/>
                </a:solidFill>
              </a:rPr>
              <a:t>about 3%</a:t>
            </a:r>
            <a:r>
              <a:rPr lang="en-GB"/>
              <a:t> of what a dollar bought back then. </a:t>
            </a:r>
            <a:endParaRPr/>
          </a:p>
          <a:p>
            <a:pPr indent="0" lvl="0" marL="0" rtl="0" algn="l">
              <a:spcBef>
                <a:spcPts val="1200"/>
              </a:spcBef>
              <a:spcAft>
                <a:spcPts val="0"/>
              </a:spcAft>
              <a:buNone/>
            </a:pPr>
            <a:r>
              <a:rPr lang="en-GB"/>
              <a:t>Now, imagine someone gave Jaimie a time-travel choice: either take $100 in 1913, or wait until 2024 to receive a mere $3.</a:t>
            </a:r>
            <a:endParaRPr/>
          </a:p>
          <a:p>
            <a:pPr indent="0" lvl="0" marL="0" rtl="0" algn="l">
              <a:spcBef>
                <a:spcPts val="1200"/>
              </a:spcBef>
              <a:spcAft>
                <a:spcPts val="0"/>
              </a:spcAft>
              <a:buNone/>
            </a:pPr>
            <a:r>
              <a:rPr lang="en-GB"/>
              <a:t>It’s like deciding between a shopping spree in the past or grabbing just a couple of small treats today. </a:t>
            </a:r>
            <a:endParaRPr/>
          </a:p>
          <a:p>
            <a:pPr indent="0" lvl="0" marL="0" rtl="0" algn="l">
              <a:spcBef>
                <a:spcPts val="1200"/>
              </a:spcBef>
              <a:spcAft>
                <a:spcPts val="1200"/>
              </a:spcAft>
              <a:buNone/>
            </a:pPr>
            <a:r>
              <a:rPr lang="en-GB"/>
              <a:t>The difference is huge, and it highlights </a:t>
            </a:r>
            <a:r>
              <a:rPr b="1" lang="en-GB">
                <a:solidFill>
                  <a:srgbClr val="E69138"/>
                </a:solidFill>
              </a:rPr>
              <a:t>how much value the dollar has lost</a:t>
            </a:r>
            <a:r>
              <a:rPr lang="en-GB"/>
              <a:t> over the years!</a:t>
            </a:r>
            <a:endParaRPr/>
          </a:p>
        </p:txBody>
      </p:sp>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a:t>
            </a:r>
            <a:r>
              <a:rPr lang="en-GB"/>
              <a:t>xample </a:t>
            </a:r>
            <a:r>
              <a:rPr b="0" i="1" lang="en-GB" sz="2000"/>
              <a:t>(…)</a:t>
            </a:r>
            <a:endParaRPr/>
          </a:p>
        </p:txBody>
      </p:sp>
      <p:sp>
        <p:nvSpPr>
          <p:cNvPr id="204" name="Google Shape;204;p29"/>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a:t>
            </a:r>
            <a:r>
              <a:rPr lang="en-GB"/>
              <a:t>xample </a:t>
            </a:r>
            <a:r>
              <a:rPr b="0" i="1" lang="en-GB" sz="2000"/>
              <a:t>(…)</a:t>
            </a:r>
            <a:endParaRPr/>
          </a:p>
        </p:txBody>
      </p:sp>
      <p:sp>
        <p:nvSpPr>
          <p:cNvPr id="210" name="Google Shape;210;p30"/>
          <p:cNvSpPr txBox="1"/>
          <p:nvPr>
            <p:ph idx="1" type="body"/>
          </p:nvPr>
        </p:nvSpPr>
        <p:spPr>
          <a:xfrm>
            <a:off x="311700" y="1152475"/>
            <a:ext cx="4299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solidFill>
                  <a:srgbClr val="E69138"/>
                </a:solidFill>
              </a:rPr>
              <a:t>T</a:t>
            </a:r>
            <a:r>
              <a:rPr b="1" lang="en-GB">
                <a:solidFill>
                  <a:srgbClr val="E69138"/>
                </a:solidFill>
              </a:rPr>
              <a:t>his disincentivizes saving. </a:t>
            </a:r>
            <a:r>
              <a:rPr lang="en-GB"/>
              <a:t>It’s more advantageous to spend money now before its value decreases. This hinders people’s ability to plan for the future. </a:t>
            </a:r>
            <a:endParaRPr/>
          </a:p>
          <a:p>
            <a:pPr indent="0" lvl="0" marL="0" rtl="0" algn="l">
              <a:spcBef>
                <a:spcPts val="1200"/>
              </a:spcBef>
              <a:spcAft>
                <a:spcPts val="1200"/>
              </a:spcAft>
              <a:buNone/>
            </a:pPr>
            <a:r>
              <a:rPr lang="en-GB"/>
              <a:t>As shown in the graph, salary growth year over year in the U.S. has remained stagnant for the average citizen since around 1971, this means that most people aren’t receiving raises at the same rate as their currency loses value, despite having to </a:t>
            </a:r>
            <a:r>
              <a:rPr b="1" lang="en-GB">
                <a:solidFill>
                  <a:srgbClr val="E69138"/>
                </a:solidFill>
              </a:rPr>
              <a:t>work harder</a:t>
            </a:r>
            <a:r>
              <a:rPr lang="en-GB"/>
              <a:t>.</a:t>
            </a:r>
            <a:endParaRPr/>
          </a:p>
        </p:txBody>
      </p:sp>
      <p:pic>
        <p:nvPicPr>
          <p:cNvPr id="211" name="Google Shape;211;p30"/>
          <p:cNvPicPr preferRelativeResize="0"/>
          <p:nvPr/>
        </p:nvPicPr>
        <p:blipFill>
          <a:blip r:embed="rId3">
            <a:alphaModFix/>
          </a:blip>
          <a:stretch>
            <a:fillRect/>
          </a:stretch>
        </p:blipFill>
        <p:spPr>
          <a:xfrm>
            <a:off x="4867625" y="1152475"/>
            <a:ext cx="3837749" cy="3162600"/>
          </a:xfrm>
          <a:prstGeom prst="rect">
            <a:avLst/>
          </a:prstGeom>
          <a:noFill/>
          <a:ln>
            <a:noFill/>
          </a:ln>
        </p:spPr>
      </p:pic>
      <p:sp>
        <p:nvSpPr>
          <p:cNvPr id="212" name="Google Shape;212;p30"/>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nvSpPr>
        <p:spPr>
          <a:xfrm>
            <a:off x="5702150" y="2208325"/>
            <a:ext cx="34419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a:t>
            </a:r>
            <a:r>
              <a:rPr lang="en-GB" sz="900">
                <a:solidFill>
                  <a:srgbClr val="434343"/>
                </a:solidFill>
                <a:uFill>
                  <a:noFill/>
                </a:uFill>
                <a:latin typeface="Times New Roman"/>
                <a:ea typeface="Times New Roman"/>
                <a:cs typeface="Times New Roman"/>
                <a:sym typeface="Times New Roman"/>
                <a:hlinkClick r:id="rId3">
                  <a:extLst>
                    <a:ext uri="{A12FA001-AC4F-418D-AE19-62706E023703}">
                      <ahyp:hlinkClr val="tx"/>
                    </a:ext>
                  </a:extLst>
                </a:hlinkClick>
              </a:rPr>
              <a:t> Mufid Majnun</a:t>
            </a:r>
            <a:r>
              <a:rPr lang="en-GB" sz="900">
                <a:solidFill>
                  <a:srgbClr val="434343"/>
                </a:solidFill>
                <a:latin typeface="Times New Roman"/>
                <a:ea typeface="Times New Roman"/>
                <a:cs typeface="Times New Roman"/>
                <a:sym typeface="Times New Roman"/>
              </a:rPr>
              <a:t> on</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 Unsplash</a:t>
            </a:r>
            <a:endParaRPr sz="900">
              <a:solidFill>
                <a:srgbClr val="434343"/>
              </a:solidFill>
              <a:latin typeface="Times New Roman"/>
              <a:ea typeface="Times New Roman"/>
              <a:cs typeface="Times New Roman"/>
              <a:sym typeface="Times New Roman"/>
            </a:endParaRPr>
          </a:p>
        </p:txBody>
      </p:sp>
      <p:pic>
        <p:nvPicPr>
          <p:cNvPr id="218" name="Google Shape;218;p31"/>
          <p:cNvPicPr preferRelativeResize="0"/>
          <p:nvPr/>
        </p:nvPicPr>
        <p:blipFill rotWithShape="1">
          <a:blip r:embed="rId5">
            <a:alphaModFix/>
          </a:blip>
          <a:srcRect b="0" l="0" r="0" t="3735"/>
          <a:stretch/>
        </p:blipFill>
        <p:spPr>
          <a:xfrm>
            <a:off x="5702150" y="0"/>
            <a:ext cx="3441900" cy="2208324"/>
          </a:xfrm>
          <a:prstGeom prst="rect">
            <a:avLst/>
          </a:prstGeom>
          <a:noFill/>
          <a:ln>
            <a:noFill/>
          </a:ln>
        </p:spPr>
      </p:pic>
      <p:sp>
        <p:nvSpPr>
          <p:cNvPr id="219" name="Google Shape;219;p31"/>
          <p:cNvSpPr txBox="1"/>
          <p:nvPr/>
        </p:nvSpPr>
        <p:spPr>
          <a:xfrm>
            <a:off x="5702200" y="4820400"/>
            <a:ext cx="34419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a:t>
            </a:r>
            <a:r>
              <a:rPr lang="en-GB" sz="900">
                <a:solidFill>
                  <a:srgbClr val="434343"/>
                </a:solidFill>
                <a:uFill>
                  <a:noFill/>
                </a:uFill>
                <a:latin typeface="Times New Roman"/>
                <a:ea typeface="Times New Roman"/>
                <a:cs typeface="Times New Roman"/>
                <a:sym typeface="Times New Roman"/>
                <a:hlinkClick r:id="rId6">
                  <a:extLst>
                    <a:ext uri="{A12FA001-AC4F-418D-AE19-62706E023703}">
                      <ahyp:hlinkClr val="tx"/>
                    </a:ext>
                  </a:extLst>
                </a:hlinkClick>
              </a:rPr>
              <a:t> Rob</a:t>
            </a:r>
            <a:r>
              <a:rPr lang="en-GB" sz="900">
                <a:solidFill>
                  <a:srgbClr val="434343"/>
                </a:solidFill>
                <a:latin typeface="Times New Roman"/>
                <a:ea typeface="Times New Roman"/>
                <a:cs typeface="Times New Roman"/>
                <a:sym typeface="Times New Roman"/>
              </a:rPr>
              <a:t> on</a:t>
            </a:r>
            <a:r>
              <a:rPr lang="en-GB" sz="900">
                <a:solidFill>
                  <a:srgbClr val="434343"/>
                </a:solidFill>
                <a:uFill>
                  <a:noFill/>
                </a:uFill>
                <a:latin typeface="Times New Roman"/>
                <a:ea typeface="Times New Roman"/>
                <a:cs typeface="Times New Roman"/>
                <a:sym typeface="Times New Roman"/>
                <a:hlinkClick r:id="rId7">
                  <a:extLst>
                    <a:ext uri="{A12FA001-AC4F-418D-AE19-62706E023703}">
                      <ahyp:hlinkClr val="tx"/>
                    </a:ext>
                  </a:extLst>
                </a:hlinkClick>
              </a:rPr>
              <a:t> Unsplash</a:t>
            </a:r>
            <a:endParaRPr sz="900">
              <a:solidFill>
                <a:srgbClr val="434343"/>
              </a:solidFill>
              <a:latin typeface="Times New Roman"/>
              <a:ea typeface="Times New Roman"/>
              <a:cs typeface="Times New Roman"/>
              <a:sym typeface="Times New Roman"/>
            </a:endParaRPr>
          </a:p>
        </p:txBody>
      </p:sp>
      <p:sp>
        <p:nvSpPr>
          <p:cNvPr id="220" name="Google Shape;22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Further examples</a:t>
            </a:r>
            <a:endParaRPr u="sng">
              <a:solidFill>
                <a:srgbClr val="E69138"/>
              </a:solidFill>
            </a:endParaRPr>
          </a:p>
        </p:txBody>
      </p:sp>
      <p:sp>
        <p:nvSpPr>
          <p:cNvPr id="221" name="Google Shape;221;p31"/>
          <p:cNvSpPr txBox="1"/>
          <p:nvPr>
            <p:ph idx="1" type="body"/>
          </p:nvPr>
        </p:nvSpPr>
        <p:spPr>
          <a:xfrm>
            <a:off x="311700" y="1152475"/>
            <a:ext cx="483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Zimbabwe experienced </a:t>
            </a:r>
            <a:r>
              <a:rPr b="1" lang="en-GB">
                <a:solidFill>
                  <a:srgbClr val="E69138"/>
                </a:solidFill>
              </a:rPr>
              <a:t>hyperinflation </a:t>
            </a:r>
            <a:r>
              <a:rPr lang="en-GB"/>
              <a:t>in the late 2000’s.</a:t>
            </a:r>
            <a:endParaRPr/>
          </a:p>
          <a:p>
            <a:pPr indent="0" lvl="0" marL="0" rtl="0" algn="l">
              <a:spcBef>
                <a:spcPts val="1200"/>
              </a:spcBef>
              <a:spcAft>
                <a:spcPts val="0"/>
              </a:spcAft>
              <a:buNone/>
            </a:pPr>
            <a:r>
              <a:rPr lang="en-GB"/>
              <a:t>The country’s economy was hit by a combination of political instability, </a:t>
            </a:r>
            <a:r>
              <a:rPr b="1" lang="en-GB">
                <a:solidFill>
                  <a:srgbClr val="E69138"/>
                </a:solidFill>
              </a:rPr>
              <a:t>economic mismanagement</a:t>
            </a:r>
            <a:r>
              <a:rPr lang="en-GB"/>
              <a:t> and external factors such as drought and sanctions. </a:t>
            </a:r>
            <a:endParaRPr/>
          </a:p>
          <a:p>
            <a:pPr indent="0" lvl="0" marL="0" rtl="0" algn="l">
              <a:spcBef>
                <a:spcPts val="1200"/>
              </a:spcBef>
              <a:spcAft>
                <a:spcPts val="1200"/>
              </a:spcAft>
              <a:buNone/>
            </a:pPr>
            <a:r>
              <a:rPr lang="en-GB"/>
              <a:t>As a result, the value of the Zimbabwean dollar plummeted, and the government was forced to </a:t>
            </a:r>
            <a:r>
              <a:rPr b="1" lang="en-GB">
                <a:solidFill>
                  <a:srgbClr val="E69138"/>
                </a:solidFill>
              </a:rPr>
              <a:t>print more money</a:t>
            </a:r>
            <a:r>
              <a:rPr lang="en-GB"/>
              <a:t>.</a:t>
            </a:r>
            <a:endParaRPr/>
          </a:p>
        </p:txBody>
      </p:sp>
      <p:pic>
        <p:nvPicPr>
          <p:cNvPr id="222" name="Google Shape;222;p31"/>
          <p:cNvPicPr preferRelativeResize="0"/>
          <p:nvPr/>
        </p:nvPicPr>
        <p:blipFill>
          <a:blip r:embed="rId8">
            <a:alphaModFix/>
          </a:blip>
          <a:stretch>
            <a:fillRect/>
          </a:stretch>
        </p:blipFill>
        <p:spPr>
          <a:xfrm>
            <a:off x="5702197" y="2531425"/>
            <a:ext cx="3441879" cy="2288974"/>
          </a:xfrm>
          <a:prstGeom prst="rect">
            <a:avLst/>
          </a:prstGeom>
          <a:noFill/>
          <a:ln>
            <a:noFill/>
          </a:ln>
        </p:spPr>
      </p:pic>
      <p:sp>
        <p:nvSpPr>
          <p:cNvPr id="223" name="Google Shape;223;p31"/>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2"/>
          <p:cNvPicPr preferRelativeResize="0"/>
          <p:nvPr/>
        </p:nvPicPr>
        <p:blipFill rotWithShape="1">
          <a:blip r:embed="rId3">
            <a:alphaModFix/>
          </a:blip>
          <a:srcRect b="0" l="1493" r="61715" t="3735"/>
          <a:stretch/>
        </p:blipFill>
        <p:spPr>
          <a:xfrm>
            <a:off x="5391200" y="0"/>
            <a:ext cx="3752800" cy="4820401"/>
          </a:xfrm>
          <a:prstGeom prst="rect">
            <a:avLst/>
          </a:prstGeom>
          <a:noFill/>
          <a:ln>
            <a:noFill/>
          </a:ln>
        </p:spPr>
      </p:pic>
      <p:sp>
        <p:nvSpPr>
          <p:cNvPr id="229" name="Google Shape;22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Further examples </a:t>
            </a:r>
            <a:r>
              <a:rPr b="0" i="1" lang="en-GB" sz="2000"/>
              <a:t>(…)</a:t>
            </a:r>
            <a:endParaRPr u="sng">
              <a:solidFill>
                <a:srgbClr val="E69138"/>
              </a:solidFill>
            </a:endParaRPr>
          </a:p>
        </p:txBody>
      </p:sp>
      <p:sp>
        <p:nvSpPr>
          <p:cNvPr id="230" name="Google Shape;230;p32"/>
          <p:cNvSpPr txBox="1"/>
          <p:nvPr>
            <p:ph idx="1" type="body"/>
          </p:nvPr>
        </p:nvSpPr>
        <p:spPr>
          <a:xfrm>
            <a:off x="311700" y="1152475"/>
            <a:ext cx="4528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2008 the</a:t>
            </a:r>
            <a:r>
              <a:rPr lang="en-GB"/>
              <a:t> </a:t>
            </a:r>
            <a:r>
              <a:rPr b="1" lang="en-GB">
                <a:solidFill>
                  <a:srgbClr val="E69138"/>
                </a:solidFill>
              </a:rPr>
              <a:t>100 Trillion </a:t>
            </a:r>
            <a:r>
              <a:rPr b="1" lang="en-GB">
                <a:solidFill>
                  <a:srgbClr val="E69138"/>
                </a:solidFill>
              </a:rPr>
              <a:t>dollar </a:t>
            </a:r>
            <a:r>
              <a:rPr b="1" lang="en-GB">
                <a:solidFill>
                  <a:srgbClr val="E69138"/>
                </a:solidFill>
              </a:rPr>
              <a:t>bill</a:t>
            </a:r>
            <a:r>
              <a:rPr lang="en-GB"/>
              <a:t> was introduced in Zimbabwe. </a:t>
            </a:r>
            <a:endParaRPr/>
          </a:p>
          <a:p>
            <a:pPr indent="0" lvl="0" marL="0" rtl="0" algn="l">
              <a:spcBef>
                <a:spcPts val="1200"/>
              </a:spcBef>
              <a:spcAft>
                <a:spcPts val="0"/>
              </a:spcAft>
              <a:buNone/>
            </a:pPr>
            <a:r>
              <a:rPr lang="en-GB"/>
              <a:t>Because of </a:t>
            </a:r>
            <a:r>
              <a:rPr b="1" lang="en-GB">
                <a:solidFill>
                  <a:srgbClr val="E69138"/>
                </a:solidFill>
              </a:rPr>
              <a:t>hyperinflation</a:t>
            </a:r>
            <a:r>
              <a:rPr lang="en-GB"/>
              <a:t>, it was worth only a few U.S. dollars at the time.</a:t>
            </a:r>
            <a:endParaRPr/>
          </a:p>
          <a:p>
            <a:pPr indent="0" lvl="0" marL="0" rtl="0" algn="l">
              <a:spcBef>
                <a:spcPts val="1200"/>
              </a:spcBef>
              <a:spcAft>
                <a:spcPts val="1200"/>
              </a:spcAft>
              <a:buNone/>
            </a:pPr>
            <a:r>
              <a:rPr lang="en-GB"/>
              <a:t>Despite its </a:t>
            </a:r>
            <a:r>
              <a:rPr b="1" lang="en-GB">
                <a:solidFill>
                  <a:srgbClr val="E69138"/>
                </a:solidFill>
              </a:rPr>
              <a:t>high face value</a:t>
            </a:r>
            <a:r>
              <a:rPr lang="en-GB"/>
              <a:t>, the bill was not enough to buy basic necessities and people had to carry large bundles of cash to make everyday purchases.</a:t>
            </a:r>
            <a:endParaRPr/>
          </a:p>
        </p:txBody>
      </p:sp>
      <p:sp>
        <p:nvSpPr>
          <p:cNvPr id="231" name="Google Shape;231;p32"/>
          <p:cNvSpPr txBox="1"/>
          <p:nvPr/>
        </p:nvSpPr>
        <p:spPr>
          <a:xfrm>
            <a:off x="5391275" y="4820400"/>
            <a:ext cx="37527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 </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Mo_Cuishle</a:t>
            </a:r>
            <a:r>
              <a:rPr lang="en-GB" sz="900">
                <a:solidFill>
                  <a:srgbClr val="434343"/>
                </a:solidFill>
                <a:latin typeface="Times New Roman"/>
                <a:ea typeface="Times New Roman"/>
                <a:cs typeface="Times New Roman"/>
                <a:sym typeface="Times New Roman"/>
              </a:rPr>
              <a:t> on </a:t>
            </a:r>
            <a:r>
              <a:rPr lang="en-GB" sz="900">
                <a:solidFill>
                  <a:srgbClr val="434343"/>
                </a:solidFill>
                <a:uFill>
                  <a:noFill/>
                </a:uFill>
                <a:latin typeface="Times New Roman"/>
                <a:ea typeface="Times New Roman"/>
                <a:cs typeface="Times New Roman"/>
                <a:sym typeface="Times New Roman"/>
                <a:hlinkClick r:id="rId5">
                  <a:extLst>
                    <a:ext uri="{A12FA001-AC4F-418D-AE19-62706E023703}">
                      <ahyp:hlinkClr val="tx"/>
                    </a:ext>
                  </a:extLst>
                </a:hlinkClick>
              </a:rPr>
              <a:t>Wikimedia Commons</a:t>
            </a:r>
            <a:endParaRPr sz="900">
              <a:solidFill>
                <a:srgbClr val="434343"/>
              </a:solidFill>
              <a:latin typeface="Times New Roman"/>
              <a:ea typeface="Times New Roman"/>
              <a:cs typeface="Times New Roman"/>
              <a:sym typeface="Times New Roman"/>
            </a:endParaRPr>
          </a:p>
        </p:txBody>
      </p:sp>
      <p:sp>
        <p:nvSpPr>
          <p:cNvPr id="232" name="Google Shape;232;p32"/>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3"/>
          <p:cNvPicPr preferRelativeResize="0"/>
          <p:nvPr/>
        </p:nvPicPr>
        <p:blipFill rotWithShape="1">
          <a:blip r:embed="rId3">
            <a:alphaModFix/>
          </a:blip>
          <a:srcRect b="7885" l="0" r="0" t="0"/>
          <a:stretch/>
        </p:blipFill>
        <p:spPr>
          <a:xfrm>
            <a:off x="5702975" y="0"/>
            <a:ext cx="3441026" cy="2113099"/>
          </a:xfrm>
          <a:prstGeom prst="rect">
            <a:avLst/>
          </a:prstGeom>
          <a:noFill/>
          <a:ln>
            <a:noFill/>
          </a:ln>
        </p:spPr>
      </p:pic>
      <p:sp>
        <p:nvSpPr>
          <p:cNvPr id="238" name="Google Shape;23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Further examples </a:t>
            </a:r>
            <a:r>
              <a:rPr b="0" i="1" lang="en-GB" sz="2000"/>
              <a:t>(…)</a:t>
            </a:r>
            <a:endParaRPr u="sng">
              <a:solidFill>
                <a:srgbClr val="E69138"/>
              </a:solidFill>
            </a:endParaRPr>
          </a:p>
        </p:txBody>
      </p:sp>
      <p:sp>
        <p:nvSpPr>
          <p:cNvPr id="239" name="Google Shape;239;p33"/>
          <p:cNvSpPr txBox="1"/>
          <p:nvPr>
            <p:ph idx="1" type="body"/>
          </p:nvPr>
        </p:nvSpPr>
        <p:spPr>
          <a:xfrm>
            <a:off x="311700" y="1152475"/>
            <a:ext cx="4737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GB"/>
              <a:t>In Venezuela, p</a:t>
            </a:r>
            <a:r>
              <a:rPr lang="en-GB"/>
              <a:t>oor economic policies and excessive </a:t>
            </a:r>
            <a:r>
              <a:rPr b="1" lang="en-GB">
                <a:solidFill>
                  <a:srgbClr val="E69138"/>
                </a:solidFill>
              </a:rPr>
              <a:t>money printing</a:t>
            </a:r>
            <a:r>
              <a:rPr lang="en-GB"/>
              <a:t> caused the bolivar to </a:t>
            </a:r>
            <a:r>
              <a:rPr b="1" lang="en-GB">
                <a:solidFill>
                  <a:srgbClr val="E69138"/>
                </a:solidFill>
              </a:rPr>
              <a:t>hyperinflate</a:t>
            </a:r>
            <a:r>
              <a:rPr lang="en-GB"/>
              <a:t>, leading to widespread poverty, food shortages, and political instability.</a:t>
            </a:r>
            <a:endParaRPr/>
          </a:p>
          <a:p>
            <a:pPr indent="0" lvl="0" marL="0" rtl="0" algn="l">
              <a:spcBef>
                <a:spcPts val="1200"/>
              </a:spcBef>
              <a:spcAft>
                <a:spcPts val="1200"/>
              </a:spcAft>
              <a:buNone/>
            </a:pPr>
            <a:r>
              <a:rPr lang="en-GB"/>
              <a:t>The 2008 financial crisis exemplified the failure of a fiat system. Irresponsible lending practices, lack of oversight, and </a:t>
            </a:r>
            <a:r>
              <a:rPr b="1" lang="en-GB">
                <a:solidFill>
                  <a:srgbClr val="E69138"/>
                </a:solidFill>
              </a:rPr>
              <a:t>excessive money creation</a:t>
            </a:r>
            <a:r>
              <a:rPr lang="en-GB"/>
              <a:t> led to a collapse in the housing market, massive job losses, and </a:t>
            </a:r>
            <a:r>
              <a:rPr b="1" lang="en-GB">
                <a:solidFill>
                  <a:srgbClr val="E69138"/>
                </a:solidFill>
              </a:rPr>
              <a:t>global economic turmoil</a:t>
            </a:r>
            <a:r>
              <a:rPr lang="en-GB"/>
              <a:t>.</a:t>
            </a:r>
            <a:endParaRPr/>
          </a:p>
        </p:txBody>
      </p:sp>
      <p:sp>
        <p:nvSpPr>
          <p:cNvPr id="240" name="Google Shape;240;p33"/>
          <p:cNvSpPr txBox="1"/>
          <p:nvPr/>
        </p:nvSpPr>
        <p:spPr>
          <a:xfrm>
            <a:off x="5703050" y="4820400"/>
            <a:ext cx="34410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 </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Reg Natarajan</a:t>
            </a:r>
            <a:r>
              <a:rPr lang="en-GB" sz="900">
                <a:solidFill>
                  <a:srgbClr val="434343"/>
                </a:solidFill>
                <a:latin typeface="Times New Roman"/>
                <a:ea typeface="Times New Roman"/>
                <a:cs typeface="Times New Roman"/>
                <a:sym typeface="Times New Roman"/>
              </a:rPr>
              <a:t> on </a:t>
            </a:r>
            <a:r>
              <a:rPr lang="en-GB" sz="900">
                <a:solidFill>
                  <a:srgbClr val="434343"/>
                </a:solidFill>
                <a:uFill>
                  <a:noFill/>
                </a:uFill>
                <a:latin typeface="Times New Roman"/>
                <a:ea typeface="Times New Roman"/>
                <a:cs typeface="Times New Roman"/>
                <a:sym typeface="Times New Roman"/>
                <a:hlinkClick r:id="rId5">
                  <a:extLst>
                    <a:ext uri="{A12FA001-AC4F-418D-AE19-62706E023703}">
                      <ahyp:hlinkClr val="tx"/>
                    </a:ext>
                  </a:extLst>
                </a:hlinkClick>
              </a:rPr>
              <a:t>Wikimedia Commons</a:t>
            </a:r>
            <a:endParaRPr sz="900">
              <a:solidFill>
                <a:srgbClr val="434343"/>
              </a:solidFill>
              <a:latin typeface="Times New Roman"/>
              <a:ea typeface="Times New Roman"/>
              <a:cs typeface="Times New Roman"/>
              <a:sym typeface="Times New Roman"/>
            </a:endParaRPr>
          </a:p>
        </p:txBody>
      </p:sp>
      <p:sp>
        <p:nvSpPr>
          <p:cNvPr id="241" name="Google Shape;241;p33"/>
          <p:cNvSpPr txBox="1"/>
          <p:nvPr/>
        </p:nvSpPr>
        <p:spPr>
          <a:xfrm>
            <a:off x="5702150" y="2113100"/>
            <a:ext cx="34419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 </a:t>
            </a:r>
            <a:r>
              <a:rPr lang="en-GB" sz="900">
                <a:solidFill>
                  <a:srgbClr val="434343"/>
                </a:solidFill>
                <a:uFill>
                  <a:noFill/>
                </a:uFill>
                <a:latin typeface="Times New Roman"/>
                <a:ea typeface="Times New Roman"/>
                <a:cs typeface="Times New Roman"/>
                <a:sym typeface="Times New Roman"/>
                <a:hlinkClick r:id="rId6">
                  <a:extLst>
                    <a:ext uri="{A12FA001-AC4F-418D-AE19-62706E023703}">
                      <ahyp:hlinkClr val="tx"/>
                    </a:ext>
                  </a:extLst>
                </a:hlinkClick>
              </a:rPr>
              <a:t>VOA</a:t>
            </a:r>
            <a:r>
              <a:rPr lang="en-GB" sz="900">
                <a:solidFill>
                  <a:srgbClr val="434343"/>
                </a:solidFill>
                <a:latin typeface="Times New Roman"/>
                <a:ea typeface="Times New Roman"/>
                <a:cs typeface="Times New Roman"/>
                <a:sym typeface="Times New Roman"/>
              </a:rPr>
              <a:t> on </a:t>
            </a:r>
            <a:r>
              <a:rPr lang="en-GB" sz="900">
                <a:solidFill>
                  <a:srgbClr val="434343"/>
                </a:solidFill>
                <a:uFill>
                  <a:noFill/>
                </a:uFill>
                <a:latin typeface="Times New Roman"/>
                <a:ea typeface="Times New Roman"/>
                <a:cs typeface="Times New Roman"/>
                <a:sym typeface="Times New Roman"/>
                <a:hlinkClick r:id="rId7">
                  <a:extLst>
                    <a:ext uri="{A12FA001-AC4F-418D-AE19-62706E023703}">
                      <ahyp:hlinkClr val="tx"/>
                    </a:ext>
                  </a:extLst>
                </a:hlinkClick>
              </a:rPr>
              <a:t>Wikimedia Commons</a:t>
            </a:r>
            <a:endParaRPr sz="900">
              <a:solidFill>
                <a:srgbClr val="434343"/>
              </a:solidFill>
              <a:latin typeface="Times New Roman"/>
              <a:ea typeface="Times New Roman"/>
              <a:cs typeface="Times New Roman"/>
              <a:sym typeface="Times New Roman"/>
            </a:endParaRPr>
          </a:p>
        </p:txBody>
      </p:sp>
      <p:pic>
        <p:nvPicPr>
          <p:cNvPr id="242" name="Google Shape;242;p33"/>
          <p:cNvPicPr preferRelativeResize="0"/>
          <p:nvPr/>
        </p:nvPicPr>
        <p:blipFill>
          <a:blip r:embed="rId8">
            <a:alphaModFix/>
          </a:blip>
          <a:stretch>
            <a:fillRect/>
          </a:stretch>
        </p:blipFill>
        <p:spPr>
          <a:xfrm>
            <a:off x="5702973" y="2436203"/>
            <a:ext cx="3441024" cy="2384197"/>
          </a:xfrm>
          <a:prstGeom prst="rect">
            <a:avLst/>
          </a:prstGeom>
          <a:noFill/>
          <a:ln>
            <a:noFill/>
          </a:ln>
        </p:spPr>
      </p:pic>
      <p:sp>
        <p:nvSpPr>
          <p:cNvPr id="243" name="Google Shape;243;p33"/>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dollar’s worth</a:t>
            </a:r>
            <a:endParaRPr u="sng">
              <a:solidFill>
                <a:srgbClr val="E69138"/>
              </a:solidFill>
            </a:endParaRPr>
          </a:p>
        </p:txBody>
      </p:sp>
      <p:sp>
        <p:nvSpPr>
          <p:cNvPr id="249" name="Google Shape;24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a:t>The purchasing power of the U.S. dollar has fallen sharply over the last century, due to rising inflation and money supply.</a:t>
            </a:r>
            <a:endParaRPr/>
          </a:p>
        </p:txBody>
      </p:sp>
      <p:pic>
        <p:nvPicPr>
          <p:cNvPr id="250" name="Google Shape;250;p34"/>
          <p:cNvPicPr preferRelativeResize="0"/>
          <p:nvPr/>
        </p:nvPicPr>
        <p:blipFill>
          <a:blip r:embed="rId3">
            <a:alphaModFix/>
          </a:blip>
          <a:stretch>
            <a:fillRect/>
          </a:stretch>
        </p:blipFill>
        <p:spPr>
          <a:xfrm>
            <a:off x="685800" y="2001986"/>
            <a:ext cx="7772402" cy="2718426"/>
          </a:xfrm>
          <a:prstGeom prst="rect">
            <a:avLst/>
          </a:prstGeom>
          <a:noFill/>
          <a:ln>
            <a:noFill/>
          </a:ln>
        </p:spPr>
      </p:pic>
      <p:sp>
        <p:nvSpPr>
          <p:cNvPr id="251" name="Google Shape;251;p34"/>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dollar’s worth</a:t>
            </a:r>
            <a:r>
              <a:rPr lang="en-GB"/>
              <a:t> </a:t>
            </a:r>
            <a:r>
              <a:rPr b="0" i="1" lang="en-GB" sz="2000"/>
              <a:t>(…)</a:t>
            </a:r>
            <a:endParaRPr u="sng">
              <a:solidFill>
                <a:srgbClr val="E69138"/>
              </a:solidFill>
            </a:endParaRPr>
          </a:p>
        </p:txBody>
      </p:sp>
      <p:sp>
        <p:nvSpPr>
          <p:cNvPr id="257" name="Google Shape;25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719999" lvl="0" marL="719999" rtl="0" algn="l">
              <a:spcBef>
                <a:spcPts val="0"/>
              </a:spcBef>
              <a:spcAft>
                <a:spcPts val="0"/>
              </a:spcAft>
              <a:buNone/>
            </a:pPr>
            <a:r>
              <a:rPr b="1" lang="en-GB">
                <a:solidFill>
                  <a:srgbClr val="E69138"/>
                </a:solidFill>
              </a:rPr>
              <a:t>1913</a:t>
            </a:r>
            <a:r>
              <a:rPr lang="en-GB"/>
              <a:t>	The Federal Reserve Act creates a central bank with the ability to manage the country’s money supply.</a:t>
            </a:r>
            <a:endParaRPr/>
          </a:p>
          <a:p>
            <a:pPr indent="-719999" lvl="0" marL="719999" rtl="0" algn="l">
              <a:spcBef>
                <a:spcPts val="1200"/>
              </a:spcBef>
              <a:spcAft>
                <a:spcPts val="0"/>
              </a:spcAft>
              <a:buNone/>
            </a:pPr>
            <a:r>
              <a:rPr b="1" lang="en-GB">
                <a:solidFill>
                  <a:srgbClr val="E69138"/>
                </a:solidFill>
              </a:rPr>
              <a:t>1929</a:t>
            </a:r>
            <a:r>
              <a:rPr lang="en-GB"/>
              <a:t>	The stock market crashes in the lead up to the Great Depression.</a:t>
            </a:r>
            <a:endParaRPr/>
          </a:p>
          <a:p>
            <a:pPr indent="-719999" lvl="0" marL="719999" rtl="0" algn="l">
              <a:spcBef>
                <a:spcPts val="1200"/>
              </a:spcBef>
              <a:spcAft>
                <a:spcPts val="0"/>
              </a:spcAft>
              <a:buNone/>
            </a:pPr>
            <a:r>
              <a:rPr b="1" lang="en-GB">
                <a:solidFill>
                  <a:srgbClr val="E69138"/>
                </a:solidFill>
              </a:rPr>
              <a:t>1933</a:t>
            </a:r>
            <a:r>
              <a:rPr lang="en-GB"/>
              <a:t>	U.S. President Roosevelt criminalizes the possession of gold.</a:t>
            </a:r>
            <a:endParaRPr/>
          </a:p>
          <a:p>
            <a:pPr indent="-719999" lvl="0" marL="719999" rtl="0" algn="l">
              <a:spcBef>
                <a:spcPts val="1200"/>
              </a:spcBef>
              <a:spcAft>
                <a:spcPts val="0"/>
              </a:spcAft>
              <a:buNone/>
            </a:pPr>
            <a:r>
              <a:rPr b="1" lang="en-GB">
                <a:solidFill>
                  <a:srgbClr val="E69138"/>
                </a:solidFill>
              </a:rPr>
              <a:t>1944</a:t>
            </a:r>
            <a:r>
              <a:rPr lang="en-GB"/>
              <a:t>	The Bretton Woods agreement establishes the gold standard and the U.S. dollar as the world’s reserve currency.</a:t>
            </a:r>
            <a:endParaRPr b="1">
              <a:solidFill>
                <a:srgbClr val="E69138"/>
              </a:solidFill>
            </a:endParaRPr>
          </a:p>
          <a:p>
            <a:pPr indent="-719999" lvl="0" marL="719999" rtl="0" algn="l">
              <a:spcBef>
                <a:spcPts val="1200"/>
              </a:spcBef>
              <a:spcAft>
                <a:spcPts val="0"/>
              </a:spcAft>
              <a:buNone/>
            </a:pPr>
            <a:r>
              <a:rPr b="1" lang="en-GB">
                <a:solidFill>
                  <a:srgbClr val="E69138"/>
                </a:solidFill>
              </a:rPr>
              <a:t>1971</a:t>
            </a:r>
            <a:r>
              <a:rPr lang="en-GB"/>
              <a:t>	</a:t>
            </a:r>
            <a:r>
              <a:rPr lang="en-GB"/>
              <a:t>The gold standard is abandoned, currencies are no longer linked to gold.</a:t>
            </a:r>
            <a:endParaRPr/>
          </a:p>
          <a:p>
            <a:pPr indent="-719999" lvl="0" marL="719999" rtl="0" algn="l">
              <a:spcBef>
                <a:spcPts val="1200"/>
              </a:spcBef>
              <a:spcAft>
                <a:spcPts val="0"/>
              </a:spcAft>
              <a:buNone/>
            </a:pPr>
            <a:r>
              <a:rPr b="1" lang="en-GB">
                <a:solidFill>
                  <a:srgbClr val="E69138"/>
                </a:solidFill>
              </a:rPr>
              <a:t>2008</a:t>
            </a:r>
            <a:r>
              <a:rPr lang="en-GB"/>
              <a:t>	Quantitative easing (QE1) begins in response to the financial crisis.</a:t>
            </a:r>
            <a:endParaRPr/>
          </a:p>
          <a:p>
            <a:pPr indent="-719999" lvl="0" marL="719999" rtl="0" algn="l">
              <a:spcBef>
                <a:spcPts val="1200"/>
              </a:spcBef>
              <a:spcAft>
                <a:spcPts val="1200"/>
              </a:spcAft>
              <a:buNone/>
            </a:pPr>
            <a:r>
              <a:rPr b="1" lang="en-GB">
                <a:solidFill>
                  <a:srgbClr val="E69138"/>
                </a:solidFill>
              </a:rPr>
              <a:t>2020</a:t>
            </a:r>
            <a:r>
              <a:rPr lang="en-GB"/>
              <a:t>	U.S. money supply grows by $3.8T, equal to 20% of all dollars ever created.</a:t>
            </a:r>
            <a:endParaRPr/>
          </a:p>
        </p:txBody>
      </p:sp>
      <p:sp>
        <p:nvSpPr>
          <p:cNvPr id="258" name="Google Shape;258;p35"/>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3">
            <a:alphaModFix/>
          </a:blip>
          <a:stretch>
            <a:fillRect/>
          </a:stretch>
        </p:blipFill>
        <p:spPr>
          <a:xfrm>
            <a:off x="5155875" y="1209175"/>
            <a:ext cx="3571925" cy="3043750"/>
          </a:xfrm>
          <a:prstGeom prst="rect">
            <a:avLst/>
          </a:prstGeom>
          <a:noFill/>
          <a:ln>
            <a:noFill/>
          </a:ln>
        </p:spPr>
      </p:pic>
      <p:sp>
        <p:nvSpPr>
          <p:cNvPr id="264" name="Google Shape;26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dollar’s worth</a:t>
            </a:r>
            <a:r>
              <a:rPr lang="en-GB"/>
              <a:t> </a:t>
            </a:r>
            <a:r>
              <a:rPr b="0" i="1" lang="en-GB" sz="2000"/>
              <a:t>(…)</a:t>
            </a:r>
            <a:endParaRPr u="sng">
              <a:solidFill>
                <a:srgbClr val="E69138"/>
              </a:solidFill>
            </a:endParaRPr>
          </a:p>
        </p:txBody>
      </p:sp>
      <p:sp>
        <p:nvSpPr>
          <p:cNvPr id="265" name="Google Shape;265;p36"/>
          <p:cNvSpPr txBox="1"/>
          <p:nvPr>
            <p:ph idx="1" type="body"/>
          </p:nvPr>
        </p:nvSpPr>
        <p:spPr>
          <a:xfrm>
            <a:off x="311700" y="1152475"/>
            <a:ext cx="4515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In 2020, purchasing 30 Hershey’s Chocolate bars would cost you </a:t>
            </a:r>
            <a:r>
              <a:rPr b="1" lang="en-GB">
                <a:solidFill>
                  <a:srgbClr val="E69138"/>
                </a:solidFill>
              </a:rPr>
              <a:t>$26.14</a:t>
            </a:r>
            <a:r>
              <a:rPr lang="en-GB"/>
              <a:t>. </a:t>
            </a:r>
            <a:endParaRPr/>
          </a:p>
          <a:p>
            <a:pPr indent="0" lvl="0" marL="0" rtl="0" algn="l">
              <a:spcBef>
                <a:spcPts val="1200"/>
              </a:spcBef>
              <a:spcAft>
                <a:spcPts val="0"/>
              </a:spcAft>
              <a:buNone/>
            </a:pPr>
            <a:r>
              <a:rPr lang="en-GB"/>
              <a:t>However, if we go back in time to 1913, the cost for the same quantity of bars would only be </a:t>
            </a:r>
            <a:r>
              <a:rPr b="1" lang="en-GB">
                <a:solidFill>
                  <a:srgbClr val="E69138"/>
                </a:solidFill>
              </a:rPr>
              <a:t>$1</a:t>
            </a:r>
            <a:r>
              <a:rPr lang="en-GB"/>
              <a:t>. </a:t>
            </a:r>
            <a:endParaRPr/>
          </a:p>
          <a:p>
            <a:pPr indent="0" lvl="0" marL="0" rtl="0" algn="l">
              <a:spcBef>
                <a:spcPts val="1200"/>
              </a:spcBef>
              <a:spcAft>
                <a:spcPts val="1200"/>
              </a:spcAft>
              <a:buNone/>
            </a:pPr>
            <a:r>
              <a:rPr lang="en-GB"/>
              <a:t>This significant difference in price highlights the change in purchasing power over time and demonstrates how the value of currency has shifted over the years due to inflation.</a:t>
            </a:r>
            <a:endParaRPr/>
          </a:p>
        </p:txBody>
      </p:sp>
      <p:sp>
        <p:nvSpPr>
          <p:cNvPr id="266" name="Google Shape;266;p36"/>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nvSpPr>
        <p:spPr>
          <a:xfrm>
            <a:off x="5450850" y="4820400"/>
            <a:ext cx="36933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Money printer go brrr…</a:t>
            </a:r>
            <a:endParaRPr sz="900">
              <a:solidFill>
                <a:srgbClr val="434343"/>
              </a:solidFill>
              <a:latin typeface="Times New Roman"/>
              <a:ea typeface="Times New Roman"/>
              <a:cs typeface="Times New Roman"/>
              <a:sym typeface="Times New Roman"/>
            </a:endParaRPr>
          </a:p>
        </p:txBody>
      </p:sp>
      <p:sp>
        <p:nvSpPr>
          <p:cNvPr id="272" name="Google Shape;272;p37"/>
          <p:cNvSpPr txBox="1"/>
          <p:nvPr>
            <p:ph idx="1" type="body"/>
          </p:nvPr>
        </p:nvSpPr>
        <p:spPr>
          <a:xfrm>
            <a:off x="311700" y="1152475"/>
            <a:ext cx="8201400" cy="123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global economic situation, which was negatively affected by the pandemic lockdowns, has brought about challenges such as </a:t>
            </a:r>
            <a:r>
              <a:rPr b="1" lang="en-GB">
                <a:solidFill>
                  <a:srgbClr val="E69138"/>
                </a:solidFill>
              </a:rPr>
              <a:t>high inflation</a:t>
            </a:r>
            <a:r>
              <a:rPr lang="en-GB"/>
              <a:t> and low interest rates on savings accounts.</a:t>
            </a:r>
            <a:endParaRPr/>
          </a:p>
        </p:txBody>
      </p:sp>
      <p:sp>
        <p:nvSpPr>
          <p:cNvPr id="273" name="Google Shape;27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Saving money in hard times</a:t>
            </a:r>
            <a:endParaRPr/>
          </a:p>
        </p:txBody>
      </p:sp>
      <p:pic>
        <p:nvPicPr>
          <p:cNvPr id="274" name="Google Shape;274;p37"/>
          <p:cNvPicPr preferRelativeResize="0"/>
          <p:nvPr/>
        </p:nvPicPr>
        <p:blipFill rotWithShape="1">
          <a:blip r:embed="rId3">
            <a:alphaModFix/>
          </a:blip>
          <a:srcRect b="0" l="15110" r="0" t="0"/>
          <a:stretch/>
        </p:blipFill>
        <p:spPr>
          <a:xfrm>
            <a:off x="5450845" y="2236726"/>
            <a:ext cx="3693153" cy="2583675"/>
          </a:xfrm>
          <a:prstGeom prst="rect">
            <a:avLst/>
          </a:prstGeom>
          <a:noFill/>
          <a:ln>
            <a:noFill/>
          </a:ln>
        </p:spPr>
      </p:pic>
      <p:sp>
        <p:nvSpPr>
          <p:cNvPr id="275" name="Google Shape;275;p37"/>
          <p:cNvSpPr txBox="1"/>
          <p:nvPr>
            <p:ph idx="1" type="body"/>
          </p:nvPr>
        </p:nvSpPr>
        <p:spPr>
          <a:xfrm>
            <a:off x="311700" y="2231175"/>
            <a:ext cx="4855500" cy="267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These conditions can make it tough to effectively save money, as inflation eats away at the value of currency over time. Even if you save today, you may end up with less purchasing power in the future.</a:t>
            </a:r>
            <a:endParaRPr/>
          </a:p>
          <a:p>
            <a:pPr indent="0" lvl="0" marL="0" rtl="0" algn="l">
              <a:spcBef>
                <a:spcPts val="1200"/>
              </a:spcBef>
              <a:spcAft>
                <a:spcPts val="1200"/>
              </a:spcAft>
              <a:buNone/>
            </a:pPr>
            <a:r>
              <a:rPr b="1" lang="en-GB">
                <a:solidFill>
                  <a:srgbClr val="E69138"/>
                </a:solidFill>
              </a:rPr>
              <a:t>But don’t worry! </a:t>
            </a:r>
            <a:r>
              <a:rPr lang="en-GB"/>
              <a:t>There are still ways to </a:t>
            </a:r>
            <a:br>
              <a:rPr lang="en-GB"/>
            </a:br>
            <a:r>
              <a:rPr lang="en-GB"/>
              <a:t>save money and be financially secure.</a:t>
            </a:r>
            <a:endParaRPr/>
          </a:p>
        </p:txBody>
      </p:sp>
      <p:sp>
        <p:nvSpPr>
          <p:cNvPr id="276" name="Google Shape;276;p37"/>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pic>
        <p:nvPicPr>
          <p:cNvPr id="50" name="Google Shape;50;p11"/>
          <p:cNvPicPr preferRelativeResize="0"/>
          <p:nvPr/>
        </p:nvPicPr>
        <p:blipFill>
          <a:blip r:embed="rId3">
            <a:alphaModFix/>
          </a:blip>
          <a:stretch>
            <a:fillRect/>
          </a:stretch>
        </p:blipFill>
        <p:spPr>
          <a:xfrm>
            <a:off x="5535730" y="0"/>
            <a:ext cx="3608268" cy="4820398"/>
          </a:xfrm>
          <a:prstGeom prst="rect">
            <a:avLst/>
          </a:prstGeom>
          <a:noFill/>
          <a:ln>
            <a:noFill/>
          </a:ln>
        </p:spPr>
      </p:pic>
      <p:sp>
        <p:nvSpPr>
          <p:cNvPr id="51" name="Google Shape;51;p11"/>
          <p:cNvSpPr txBox="1"/>
          <p:nvPr>
            <p:ph idx="1" type="body"/>
          </p:nvPr>
        </p:nvSpPr>
        <p:spPr>
          <a:xfrm>
            <a:off x="311700" y="1152475"/>
            <a:ext cx="47244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1000"/>
              </a:spcBef>
              <a:spcAft>
                <a:spcPts val="0"/>
              </a:spcAft>
              <a:buSzPts val="1800"/>
              <a:buChar char="●"/>
            </a:pPr>
            <a:r>
              <a:rPr lang="en-GB"/>
              <a:t>A monetary system based on </a:t>
            </a:r>
            <a:r>
              <a:rPr b="1" lang="en-GB">
                <a:solidFill>
                  <a:srgbClr val="E69138"/>
                </a:solidFill>
              </a:rPr>
              <a:t>government-issued</a:t>
            </a:r>
            <a:r>
              <a:rPr lang="en-GB"/>
              <a:t> currency.</a:t>
            </a:r>
            <a:endParaRPr/>
          </a:p>
          <a:p>
            <a:pPr indent="-342900" lvl="0" marL="457200" rtl="0" algn="l">
              <a:spcBef>
                <a:spcPts val="1200"/>
              </a:spcBef>
              <a:spcAft>
                <a:spcPts val="0"/>
              </a:spcAft>
              <a:buSzPts val="1800"/>
              <a:buChar char="●"/>
            </a:pPr>
            <a:r>
              <a:rPr b="1" lang="en-GB">
                <a:solidFill>
                  <a:srgbClr val="E69138"/>
                </a:solidFill>
              </a:rPr>
              <a:t>Not backed</a:t>
            </a:r>
            <a:r>
              <a:rPr lang="en-GB"/>
              <a:t> by a physical commodity like gold or silver.</a:t>
            </a:r>
            <a:endParaRPr/>
          </a:p>
          <a:p>
            <a:pPr indent="-342900" lvl="0" marL="457200" rtl="0" algn="l">
              <a:spcBef>
                <a:spcPts val="1000"/>
              </a:spcBef>
              <a:spcAft>
                <a:spcPts val="0"/>
              </a:spcAft>
              <a:buSzPts val="1800"/>
              <a:buChar char="●"/>
            </a:pPr>
            <a:r>
              <a:rPr lang="en-GB"/>
              <a:t>Value is based on the </a:t>
            </a:r>
            <a:r>
              <a:rPr b="1" lang="en-GB">
                <a:solidFill>
                  <a:srgbClr val="E69138"/>
                </a:solidFill>
              </a:rPr>
              <a:t>faith and credit</a:t>
            </a:r>
            <a:r>
              <a:rPr lang="en-GB"/>
              <a:t> of the government that issued it.</a:t>
            </a:r>
            <a:endParaRPr/>
          </a:p>
          <a:p>
            <a:pPr indent="-342900" lvl="0" marL="457200" rtl="0" algn="l">
              <a:spcBef>
                <a:spcPts val="1000"/>
              </a:spcBef>
              <a:spcAft>
                <a:spcPts val="0"/>
              </a:spcAft>
              <a:buSzPts val="1800"/>
              <a:buChar char="●"/>
            </a:pPr>
            <a:r>
              <a:rPr lang="en-GB"/>
              <a:t>Benefits include stability and flexibility, but with </a:t>
            </a:r>
            <a:r>
              <a:rPr b="1" lang="en-GB">
                <a:solidFill>
                  <a:srgbClr val="E69138"/>
                </a:solidFill>
              </a:rPr>
              <a:t>significant drawbacks</a:t>
            </a:r>
            <a:r>
              <a:rPr lang="en-GB"/>
              <a:t>.</a:t>
            </a:r>
            <a:endParaRPr/>
          </a:p>
          <a:p>
            <a:pPr indent="-342900" lvl="0" marL="457200" rtl="0" algn="l">
              <a:spcBef>
                <a:spcPts val="1000"/>
              </a:spcBef>
              <a:spcAft>
                <a:spcPts val="0"/>
              </a:spcAft>
              <a:buSzPts val="1800"/>
              <a:buChar char="●"/>
            </a:pPr>
            <a:r>
              <a:rPr lang="en-GB"/>
              <a:t>Fiat perpetuates power dynamics and </a:t>
            </a:r>
            <a:r>
              <a:rPr b="1" lang="en-GB">
                <a:solidFill>
                  <a:srgbClr val="E69138"/>
                </a:solidFill>
              </a:rPr>
              <a:t>exacerbates wealth inequality</a:t>
            </a:r>
            <a:r>
              <a:rPr lang="en-GB"/>
              <a:t>.</a:t>
            </a:r>
            <a:endParaRPr/>
          </a:p>
        </p:txBody>
      </p:sp>
      <p:sp>
        <p:nvSpPr>
          <p:cNvPr id="52" name="Google Shape;52;p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the </a:t>
            </a:r>
            <a:r>
              <a:rPr lang="en-GB">
                <a:solidFill>
                  <a:srgbClr val="E69138"/>
                </a:solidFill>
              </a:rPr>
              <a:t>fiat system</a:t>
            </a:r>
            <a:r>
              <a:rPr lang="en-GB"/>
              <a:t>?</a:t>
            </a:r>
            <a:endParaRPr/>
          </a:p>
        </p:txBody>
      </p:sp>
      <p:sp>
        <p:nvSpPr>
          <p:cNvPr id="53" name="Google Shape;53;p11"/>
          <p:cNvSpPr txBox="1"/>
          <p:nvPr/>
        </p:nvSpPr>
        <p:spPr>
          <a:xfrm>
            <a:off x="5535725" y="4820400"/>
            <a:ext cx="36084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 </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Jonny McKenna</a:t>
            </a:r>
            <a:r>
              <a:rPr lang="en-GB" sz="900">
                <a:solidFill>
                  <a:srgbClr val="434343"/>
                </a:solidFill>
                <a:latin typeface="Times New Roman"/>
                <a:ea typeface="Times New Roman"/>
                <a:cs typeface="Times New Roman"/>
                <a:sym typeface="Times New Roman"/>
              </a:rPr>
              <a:t> on </a:t>
            </a:r>
            <a:r>
              <a:rPr lang="en-GB" sz="900">
                <a:solidFill>
                  <a:srgbClr val="434343"/>
                </a:solidFill>
                <a:uFill>
                  <a:noFill/>
                </a:uFill>
                <a:latin typeface="Times New Roman"/>
                <a:ea typeface="Times New Roman"/>
                <a:cs typeface="Times New Roman"/>
                <a:sym typeface="Times New Roman"/>
                <a:hlinkClick r:id="rId5">
                  <a:extLst>
                    <a:ext uri="{A12FA001-AC4F-418D-AE19-62706E023703}">
                      <ahyp:hlinkClr val="tx"/>
                    </a:ext>
                  </a:extLst>
                </a:hlinkClick>
              </a:rPr>
              <a:t>Unsplash</a:t>
            </a:r>
            <a:endParaRPr sz="900">
              <a:solidFill>
                <a:srgbClr val="434343"/>
              </a:solidFill>
              <a:latin typeface="Times New Roman"/>
              <a:ea typeface="Times New Roman"/>
              <a:cs typeface="Times New Roman"/>
              <a:sym typeface="Times New Roman"/>
            </a:endParaRPr>
          </a:p>
        </p:txBody>
      </p:sp>
      <p:sp>
        <p:nvSpPr>
          <p:cNvPr id="54" name="Google Shape;54;p11"/>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Saving money in hard times</a:t>
            </a:r>
            <a:r>
              <a:rPr lang="en-GB"/>
              <a:t> </a:t>
            </a:r>
            <a:r>
              <a:rPr b="0" i="1" lang="en-GB" sz="2000"/>
              <a:t>(…)</a:t>
            </a:r>
            <a:endParaRPr/>
          </a:p>
        </p:txBody>
      </p:sp>
      <p:sp>
        <p:nvSpPr>
          <p:cNvPr id="282" name="Google Shape;28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E69138"/>
                </a:solidFill>
              </a:rPr>
              <a:t>Make a budget: </a:t>
            </a:r>
            <a:r>
              <a:rPr lang="en-GB"/>
              <a:t>A budget is a plan for how you will use your money. It helps you see where you are spending too much and where you can save. Set aside some money every month for saving, and look for ways to cut back on expenses.</a:t>
            </a:r>
            <a:endParaRPr/>
          </a:p>
          <a:p>
            <a:pPr indent="0" lvl="0" marL="0" rtl="0" algn="l">
              <a:spcBef>
                <a:spcPts val="1200"/>
              </a:spcBef>
              <a:spcAft>
                <a:spcPts val="0"/>
              </a:spcAft>
              <a:buNone/>
            </a:pPr>
            <a:r>
              <a:rPr b="1" lang="en-GB">
                <a:solidFill>
                  <a:srgbClr val="E69138"/>
                </a:solidFill>
              </a:rPr>
              <a:t>Start investing: </a:t>
            </a:r>
            <a:r>
              <a:rPr lang="en-GB"/>
              <a:t>Investing is a way to make your money grow over time. There are many types of investments to choose from, you can find one that fits your budget and your level of risk </a:t>
            </a:r>
            <a:r>
              <a:rPr lang="en-GB"/>
              <a:t>tolerance</a:t>
            </a:r>
            <a:r>
              <a:rPr lang="en-GB"/>
              <a:t>.</a:t>
            </a:r>
            <a:endParaRPr/>
          </a:p>
          <a:p>
            <a:pPr indent="0" lvl="0" marL="0" rtl="0" algn="l">
              <a:spcBef>
                <a:spcPts val="1200"/>
              </a:spcBef>
              <a:spcAft>
                <a:spcPts val="1200"/>
              </a:spcAft>
              <a:buNone/>
            </a:pPr>
            <a:r>
              <a:rPr b="1" lang="en-GB">
                <a:solidFill>
                  <a:srgbClr val="E69138"/>
                </a:solidFill>
              </a:rPr>
              <a:t>Get creative: </a:t>
            </a:r>
            <a:r>
              <a:rPr lang="en-GB"/>
              <a:t>There are many creative ways to save money. You can cut your own hair or barter with others for goods and services. Be open to trying new things and look for non-traditional solutions to your financial problems.</a:t>
            </a:r>
            <a:endParaRPr/>
          </a:p>
        </p:txBody>
      </p:sp>
      <p:sp>
        <p:nvSpPr>
          <p:cNvPr id="283" name="Google Shape;283;p38"/>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Saving money in hard times</a:t>
            </a:r>
            <a:r>
              <a:rPr lang="en-GB"/>
              <a:t> </a:t>
            </a:r>
            <a:r>
              <a:rPr b="0" i="1" lang="en-GB" sz="2000"/>
              <a:t>(…)</a:t>
            </a:r>
            <a:endParaRPr/>
          </a:p>
        </p:txBody>
      </p:sp>
      <p:sp>
        <p:nvSpPr>
          <p:cNvPr id="289" name="Google Shape;28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It is generally acceptable to take on debt </a:t>
            </a:r>
            <a:r>
              <a:rPr lang="en-GB"/>
              <a:t>as long as</a:t>
            </a:r>
            <a:r>
              <a:rPr lang="en-GB"/>
              <a:t> the money is used to </a:t>
            </a:r>
            <a:r>
              <a:rPr b="1" lang="en-GB">
                <a:solidFill>
                  <a:srgbClr val="E69138"/>
                </a:solidFill>
              </a:rPr>
              <a:t>generate income</a:t>
            </a:r>
            <a:r>
              <a:rPr lang="en-GB"/>
              <a:t> and </a:t>
            </a:r>
            <a:r>
              <a:rPr b="1" lang="en-GB">
                <a:solidFill>
                  <a:srgbClr val="E69138"/>
                </a:solidFill>
              </a:rPr>
              <a:t>increase purchasing power</a:t>
            </a:r>
            <a:r>
              <a:rPr lang="en-GB"/>
              <a:t> in the future. This is because borrowing money can enable investments that increase </a:t>
            </a:r>
            <a:r>
              <a:rPr b="1" lang="en-GB">
                <a:solidFill>
                  <a:srgbClr val="E69138"/>
                </a:solidFill>
              </a:rPr>
              <a:t>productivity and efficiency</a:t>
            </a:r>
            <a:r>
              <a:rPr lang="en-GB"/>
              <a:t>, ultimately leading to greater profits and financial stability.</a:t>
            </a:r>
            <a:endParaRPr/>
          </a:p>
          <a:p>
            <a:pPr indent="0" lvl="0" marL="0" rtl="0" algn="l">
              <a:spcBef>
                <a:spcPts val="1200"/>
              </a:spcBef>
              <a:spcAft>
                <a:spcPts val="0"/>
              </a:spcAft>
              <a:buNone/>
            </a:pPr>
            <a:r>
              <a:rPr lang="en-GB"/>
              <a:t>For example, if a farmer takes out a loan to purchase new equipment that allows them to harvest their crops more quickly and efficiently, they may be able to generate </a:t>
            </a:r>
            <a:r>
              <a:rPr b="1" lang="en-GB">
                <a:solidFill>
                  <a:srgbClr val="E69138"/>
                </a:solidFill>
              </a:rPr>
              <a:t>more income</a:t>
            </a:r>
            <a:r>
              <a:rPr lang="en-GB"/>
              <a:t> and increase their purchasing power as a result. </a:t>
            </a:r>
            <a:endParaRPr/>
          </a:p>
          <a:p>
            <a:pPr indent="0" lvl="0" marL="0" rtl="0" algn="l">
              <a:spcBef>
                <a:spcPts val="1200"/>
              </a:spcBef>
              <a:spcAft>
                <a:spcPts val="1200"/>
              </a:spcAft>
              <a:buNone/>
            </a:pPr>
            <a:r>
              <a:rPr lang="en-GB"/>
              <a:t>On the other hand, if the money is used to wast</a:t>
            </a:r>
            <a:r>
              <a:rPr lang="en-GB"/>
              <a:t>e </a:t>
            </a:r>
            <a:r>
              <a:rPr lang="en-GB"/>
              <a:t>resources or make </a:t>
            </a:r>
            <a:r>
              <a:rPr b="1" lang="en-GB">
                <a:solidFill>
                  <a:srgbClr val="E69138"/>
                </a:solidFill>
              </a:rPr>
              <a:t>unproductive investments</a:t>
            </a:r>
            <a:r>
              <a:rPr lang="en-GB"/>
              <a:t>, it can lead to financial difficulties.</a:t>
            </a:r>
            <a:endParaRPr/>
          </a:p>
        </p:txBody>
      </p:sp>
      <p:sp>
        <p:nvSpPr>
          <p:cNvPr id="290" name="Google Shape;290;p39"/>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Saving money in hard times</a:t>
            </a:r>
            <a:r>
              <a:rPr lang="en-GB"/>
              <a:t> </a:t>
            </a:r>
            <a:r>
              <a:rPr b="0" i="1" lang="en-GB" sz="2000"/>
              <a:t>(…)</a:t>
            </a:r>
            <a:endParaRPr/>
          </a:p>
        </p:txBody>
      </p:sp>
      <p:pic>
        <p:nvPicPr>
          <p:cNvPr id="296" name="Google Shape;296;p40"/>
          <p:cNvPicPr preferRelativeResize="0"/>
          <p:nvPr/>
        </p:nvPicPr>
        <p:blipFill rotWithShape="1">
          <a:blip r:embed="rId3">
            <a:alphaModFix/>
          </a:blip>
          <a:srcRect b="0" l="0" r="0" t="9189"/>
          <a:stretch/>
        </p:blipFill>
        <p:spPr>
          <a:xfrm>
            <a:off x="388100" y="1152475"/>
            <a:ext cx="3492372" cy="3489126"/>
          </a:xfrm>
          <a:prstGeom prst="rect">
            <a:avLst/>
          </a:prstGeom>
          <a:noFill/>
          <a:ln>
            <a:noFill/>
          </a:ln>
        </p:spPr>
      </p:pic>
      <p:sp>
        <p:nvSpPr>
          <p:cNvPr id="297" name="Google Shape;297;p40"/>
          <p:cNvSpPr txBox="1"/>
          <p:nvPr>
            <p:ph idx="1" type="body"/>
          </p:nvPr>
        </p:nvSpPr>
        <p:spPr>
          <a:xfrm>
            <a:off x="4689450" y="2859025"/>
            <a:ext cx="4142700" cy="195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By taking charge of your finances and being flexible, you will be better able to weather the storm of a tough economy and </a:t>
            </a:r>
            <a:r>
              <a:rPr b="1" lang="en-GB">
                <a:solidFill>
                  <a:srgbClr val="E69138"/>
                </a:solidFill>
              </a:rPr>
              <a:t>come out on top</a:t>
            </a:r>
            <a:r>
              <a:rPr lang="en-GB"/>
              <a:t>.</a:t>
            </a:r>
            <a:endParaRPr b="1">
              <a:solidFill>
                <a:srgbClr val="E69138"/>
              </a:solidFill>
            </a:endParaRPr>
          </a:p>
        </p:txBody>
      </p:sp>
      <p:grpSp>
        <p:nvGrpSpPr>
          <p:cNvPr id="298" name="Google Shape;298;p40"/>
          <p:cNvGrpSpPr/>
          <p:nvPr/>
        </p:nvGrpSpPr>
        <p:grpSpPr>
          <a:xfrm>
            <a:off x="3985450" y="1076275"/>
            <a:ext cx="3729900" cy="1230395"/>
            <a:chOff x="311700" y="3174750"/>
            <a:chExt cx="3729900" cy="1230395"/>
          </a:xfrm>
        </p:grpSpPr>
        <p:pic>
          <p:nvPicPr>
            <p:cNvPr id="299" name="Google Shape;299;p40"/>
            <p:cNvPicPr preferRelativeResize="0"/>
            <p:nvPr/>
          </p:nvPicPr>
          <p:blipFill>
            <a:blip r:embed="rId4">
              <a:alphaModFix/>
            </a:blip>
            <a:stretch>
              <a:fillRect/>
            </a:stretch>
          </p:blipFill>
          <p:spPr>
            <a:xfrm>
              <a:off x="419875" y="3636445"/>
              <a:ext cx="3053349" cy="768700"/>
            </a:xfrm>
            <a:prstGeom prst="rect">
              <a:avLst/>
            </a:prstGeom>
            <a:noFill/>
            <a:ln>
              <a:noFill/>
            </a:ln>
          </p:spPr>
        </p:pic>
        <p:sp>
          <p:nvSpPr>
            <p:cNvPr id="300" name="Google Shape;300;p40"/>
            <p:cNvSpPr txBox="1"/>
            <p:nvPr/>
          </p:nvSpPr>
          <p:spPr>
            <a:xfrm>
              <a:off x="311700" y="3174750"/>
              <a:ext cx="3729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1800">
                  <a:solidFill>
                    <a:srgbClr val="E69138"/>
                  </a:solidFill>
                </a:rPr>
                <a:t>The 50/30/20 Spending Plan</a:t>
              </a:r>
              <a:endParaRPr/>
            </a:p>
          </p:txBody>
        </p:sp>
      </p:grpSp>
      <p:sp>
        <p:nvSpPr>
          <p:cNvPr id="301" name="Google Shape;301;p40"/>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value of money</a:t>
            </a:r>
            <a:endParaRPr/>
          </a:p>
        </p:txBody>
      </p:sp>
      <p:sp>
        <p:nvSpPr>
          <p:cNvPr id="307" name="Google Shape;307;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Have you ever wondered why banks </a:t>
            </a:r>
            <a:r>
              <a:rPr lang="en-GB"/>
              <a:t>offer </a:t>
            </a:r>
            <a:r>
              <a:rPr b="1" lang="en-GB">
                <a:solidFill>
                  <a:srgbClr val="E69138"/>
                </a:solidFill>
              </a:rPr>
              <a:t>so many services</a:t>
            </a:r>
            <a:r>
              <a:rPr lang="en-GB"/>
              <a:t> to their customers</a:t>
            </a:r>
            <a:r>
              <a:rPr lang="en-GB"/>
              <a:t>? </a:t>
            </a:r>
            <a:endParaRPr/>
          </a:p>
          <a:p>
            <a:pPr indent="0" lvl="0" marL="0" rtl="0" algn="l">
              <a:spcBef>
                <a:spcPts val="1200"/>
              </a:spcBef>
              <a:spcAft>
                <a:spcPts val="0"/>
              </a:spcAft>
              <a:buNone/>
            </a:pPr>
            <a:r>
              <a:rPr lang="en-GB"/>
              <a:t>While it may seem like they are being generous, it’s important to remember that banks are businesses, and their primary goal is to </a:t>
            </a:r>
            <a:r>
              <a:rPr b="1" lang="en-GB">
                <a:solidFill>
                  <a:srgbClr val="E69138"/>
                </a:solidFill>
              </a:rPr>
              <a:t>make a profit</a:t>
            </a:r>
            <a:r>
              <a:rPr lang="en-GB"/>
              <a:t>. </a:t>
            </a:r>
            <a:endParaRPr/>
          </a:p>
          <a:p>
            <a:pPr indent="0" lvl="0" marL="0" rtl="0" algn="l">
              <a:spcBef>
                <a:spcPts val="1200"/>
              </a:spcBef>
              <a:spcAft>
                <a:spcPts val="1200"/>
              </a:spcAft>
              <a:buNone/>
            </a:pPr>
            <a:r>
              <a:rPr lang="en-GB"/>
              <a:t>But how do they make a profit if they are giving away money in </a:t>
            </a:r>
            <a:r>
              <a:rPr b="1" lang="en-GB">
                <a:solidFill>
                  <a:srgbClr val="E69138"/>
                </a:solidFill>
              </a:rPr>
              <a:t>loans</a:t>
            </a:r>
            <a:r>
              <a:rPr lang="en-GB"/>
              <a:t>?</a:t>
            </a:r>
            <a:endParaRPr/>
          </a:p>
        </p:txBody>
      </p:sp>
      <p:pic>
        <p:nvPicPr>
          <p:cNvPr id="308" name="Google Shape;308;p41"/>
          <p:cNvPicPr preferRelativeResize="0"/>
          <p:nvPr/>
        </p:nvPicPr>
        <p:blipFill>
          <a:blip r:embed="rId3">
            <a:alphaModFix/>
          </a:blip>
          <a:stretch>
            <a:fillRect/>
          </a:stretch>
        </p:blipFill>
        <p:spPr>
          <a:xfrm>
            <a:off x="4572000" y="791038"/>
            <a:ext cx="4267200" cy="3713833"/>
          </a:xfrm>
          <a:prstGeom prst="rect">
            <a:avLst/>
          </a:prstGeom>
          <a:noFill/>
          <a:ln>
            <a:noFill/>
          </a:ln>
        </p:spPr>
      </p:pic>
      <p:sp>
        <p:nvSpPr>
          <p:cNvPr id="309" name="Google Shape;309;p41"/>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value of money</a:t>
            </a:r>
            <a:r>
              <a:rPr lang="en-GB"/>
              <a:t> </a:t>
            </a:r>
            <a:r>
              <a:rPr b="0" i="1" lang="en-GB" sz="2000"/>
              <a:t>(…)</a:t>
            </a:r>
            <a:endParaRPr/>
          </a:p>
        </p:txBody>
      </p:sp>
      <p:sp>
        <p:nvSpPr>
          <p:cNvPr id="315" name="Google Shape;315;p42"/>
          <p:cNvSpPr txBox="1"/>
          <p:nvPr>
            <p:ph idx="1" type="body"/>
          </p:nvPr>
        </p:nvSpPr>
        <p:spPr>
          <a:xfrm>
            <a:off x="311700" y="1152475"/>
            <a:ext cx="45978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B</a:t>
            </a:r>
            <a:r>
              <a:rPr lang="en-GB"/>
              <a:t>anks generate revenue in various ways:</a:t>
            </a:r>
            <a:endParaRPr/>
          </a:p>
          <a:p>
            <a:pPr indent="-342900" lvl="0" marL="457200" rtl="0" algn="l">
              <a:spcBef>
                <a:spcPts val="1200"/>
              </a:spcBef>
              <a:spcAft>
                <a:spcPts val="0"/>
              </a:spcAft>
              <a:buClr>
                <a:srgbClr val="E69138"/>
              </a:buClr>
              <a:buSzPts val="1800"/>
              <a:buChar char="●"/>
            </a:pPr>
            <a:r>
              <a:rPr lang="en-GB"/>
              <a:t>Charge i</a:t>
            </a:r>
            <a:r>
              <a:rPr lang="en-GB"/>
              <a:t>nterest on loans.</a:t>
            </a:r>
            <a:endParaRPr/>
          </a:p>
          <a:p>
            <a:pPr indent="-342900" lvl="0" marL="457200" rtl="0" algn="l">
              <a:spcBef>
                <a:spcPts val="1200"/>
              </a:spcBef>
              <a:spcAft>
                <a:spcPts val="0"/>
              </a:spcAft>
              <a:buClr>
                <a:srgbClr val="E69138"/>
              </a:buClr>
              <a:buSzPts val="1800"/>
              <a:buChar char="●"/>
            </a:pPr>
            <a:r>
              <a:rPr lang="en-GB"/>
              <a:t>Charge fees for ATM usage and account maintenance.</a:t>
            </a:r>
            <a:endParaRPr/>
          </a:p>
          <a:p>
            <a:pPr indent="-342900" lvl="0" marL="457200" rtl="0" algn="l">
              <a:spcBef>
                <a:spcPts val="1000"/>
              </a:spcBef>
              <a:spcAft>
                <a:spcPts val="0"/>
              </a:spcAft>
              <a:buClr>
                <a:srgbClr val="E69138"/>
              </a:buClr>
              <a:buSzPts val="1800"/>
              <a:buChar char="●"/>
            </a:pPr>
            <a:r>
              <a:rPr lang="en-GB"/>
              <a:t>Investments, like trading securities or investing in real estate.</a:t>
            </a:r>
            <a:endParaRPr/>
          </a:p>
          <a:p>
            <a:pPr indent="-342900" lvl="0" marL="457200" rtl="0" algn="l">
              <a:spcBef>
                <a:spcPts val="1000"/>
              </a:spcBef>
              <a:spcAft>
                <a:spcPts val="0"/>
              </a:spcAft>
              <a:buClr>
                <a:srgbClr val="E69138"/>
              </a:buClr>
              <a:buSzPts val="1800"/>
              <a:buChar char="●"/>
            </a:pPr>
            <a:r>
              <a:rPr lang="en-GB"/>
              <a:t>Keep a percentage of loans in reserve and invest</a:t>
            </a:r>
            <a:r>
              <a:rPr lang="en-GB"/>
              <a:t> or </a:t>
            </a:r>
            <a:r>
              <a:rPr lang="en-GB"/>
              <a:t>lend out the rest.</a:t>
            </a:r>
            <a:endParaRPr/>
          </a:p>
          <a:p>
            <a:pPr indent="-342900" lvl="0" marL="457200" rtl="0" algn="l">
              <a:spcBef>
                <a:spcPts val="1000"/>
              </a:spcBef>
              <a:spcAft>
                <a:spcPts val="1200"/>
              </a:spcAft>
              <a:buClr>
                <a:srgbClr val="E69138"/>
              </a:buClr>
              <a:buSzPts val="1800"/>
              <a:buChar char="●"/>
            </a:pPr>
            <a:r>
              <a:rPr lang="en-GB"/>
              <a:t>Charge fees on bank accounts.</a:t>
            </a:r>
            <a:endParaRPr/>
          </a:p>
        </p:txBody>
      </p:sp>
      <p:pic>
        <p:nvPicPr>
          <p:cNvPr id="316" name="Google Shape;316;p42"/>
          <p:cNvPicPr preferRelativeResize="0"/>
          <p:nvPr/>
        </p:nvPicPr>
        <p:blipFill rotWithShape="1">
          <a:blip r:embed="rId3">
            <a:alphaModFix/>
          </a:blip>
          <a:srcRect b="0" l="0" r="0" t="0"/>
          <a:stretch/>
        </p:blipFill>
        <p:spPr>
          <a:xfrm>
            <a:off x="5288750" y="0"/>
            <a:ext cx="3855250" cy="4820398"/>
          </a:xfrm>
          <a:prstGeom prst="rect">
            <a:avLst/>
          </a:prstGeom>
          <a:noFill/>
          <a:ln>
            <a:noFill/>
          </a:ln>
        </p:spPr>
      </p:pic>
      <p:sp>
        <p:nvSpPr>
          <p:cNvPr id="317" name="Google Shape;317;p42"/>
          <p:cNvSpPr txBox="1"/>
          <p:nvPr/>
        </p:nvSpPr>
        <p:spPr>
          <a:xfrm>
            <a:off x="5288825" y="4820400"/>
            <a:ext cx="38553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 Mirza Babic</a:t>
            </a:r>
            <a:r>
              <a:rPr lang="en-GB" sz="900">
                <a:solidFill>
                  <a:srgbClr val="434343"/>
                </a:solidFill>
                <a:latin typeface="Times New Roman"/>
                <a:ea typeface="Times New Roman"/>
                <a:cs typeface="Times New Roman"/>
                <a:sym typeface="Times New Roman"/>
              </a:rPr>
              <a:t> on</a:t>
            </a:r>
            <a:r>
              <a:rPr lang="en-GB" sz="900">
                <a:solidFill>
                  <a:srgbClr val="434343"/>
                </a:solidFill>
                <a:uFill>
                  <a:noFill/>
                </a:uFill>
                <a:latin typeface="Times New Roman"/>
                <a:ea typeface="Times New Roman"/>
                <a:cs typeface="Times New Roman"/>
                <a:sym typeface="Times New Roman"/>
                <a:hlinkClick r:id="rId5">
                  <a:extLst>
                    <a:ext uri="{A12FA001-AC4F-418D-AE19-62706E023703}">
                      <ahyp:hlinkClr val="tx"/>
                    </a:ext>
                  </a:extLst>
                </a:hlinkClick>
              </a:rPr>
              <a:t> Unsplash</a:t>
            </a:r>
            <a:endParaRPr sz="900">
              <a:solidFill>
                <a:srgbClr val="434343"/>
              </a:solidFill>
              <a:latin typeface="Times New Roman"/>
              <a:ea typeface="Times New Roman"/>
              <a:cs typeface="Times New Roman"/>
              <a:sym typeface="Times New Roman"/>
            </a:endParaRPr>
          </a:p>
        </p:txBody>
      </p:sp>
      <p:sp>
        <p:nvSpPr>
          <p:cNvPr id="318" name="Google Shape;318;p42"/>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value of money </a:t>
            </a:r>
            <a:r>
              <a:rPr b="0" i="1" lang="en-GB" sz="2000"/>
              <a:t>(…)</a:t>
            </a:r>
            <a:endParaRPr/>
          </a:p>
        </p:txBody>
      </p:sp>
      <p:sp>
        <p:nvSpPr>
          <p:cNvPr id="324" name="Google Shape;324;p43"/>
          <p:cNvSpPr txBox="1"/>
          <p:nvPr>
            <p:ph idx="1" type="body"/>
          </p:nvPr>
        </p:nvSpPr>
        <p:spPr>
          <a:xfrm>
            <a:off x="311700" y="1152475"/>
            <a:ext cx="4654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W</a:t>
            </a:r>
            <a:r>
              <a:rPr lang="en-GB"/>
              <a:t>hy should this matter </a:t>
            </a:r>
            <a:r>
              <a:rPr b="1" lang="en-GB">
                <a:solidFill>
                  <a:srgbClr val="E69138"/>
                </a:solidFill>
              </a:rPr>
              <a:t>to you</a:t>
            </a:r>
            <a:r>
              <a:rPr lang="en-GB"/>
              <a:t> as an individual? </a:t>
            </a:r>
            <a:endParaRPr/>
          </a:p>
          <a:p>
            <a:pPr indent="0" lvl="0" marL="0" rtl="0" algn="l">
              <a:spcBef>
                <a:spcPts val="1200"/>
              </a:spcBef>
              <a:spcAft>
                <a:spcPts val="0"/>
              </a:spcAft>
              <a:buNone/>
            </a:pPr>
            <a:r>
              <a:rPr lang="en-GB"/>
              <a:t>Have you heard the phrase “a dollar today is worth more than a dollar tomorrow”? This concept is known as the </a:t>
            </a:r>
            <a:r>
              <a:rPr b="1" lang="en-GB">
                <a:solidFill>
                  <a:srgbClr val="E69138"/>
                </a:solidFill>
              </a:rPr>
              <a:t>time value of money</a:t>
            </a:r>
            <a:r>
              <a:rPr lang="en-GB"/>
              <a:t>, it’s the idea that money is worth more in the present than in the future.</a:t>
            </a:r>
            <a:endParaRPr/>
          </a:p>
          <a:p>
            <a:pPr indent="0" lvl="0" marL="0" rtl="0" algn="l">
              <a:spcBef>
                <a:spcPts val="1200"/>
              </a:spcBef>
              <a:spcAft>
                <a:spcPts val="1200"/>
              </a:spcAft>
              <a:buNone/>
            </a:pPr>
            <a:r>
              <a:rPr lang="en-GB"/>
              <a:t>This is because money can be invested to earn interest and because money can </a:t>
            </a:r>
            <a:r>
              <a:rPr b="1" lang="en-GB">
                <a:solidFill>
                  <a:srgbClr val="E69138"/>
                </a:solidFill>
              </a:rPr>
              <a:t>lose value over time</a:t>
            </a:r>
            <a:r>
              <a:rPr lang="en-GB"/>
              <a:t> due to inflation.</a:t>
            </a:r>
            <a:endParaRPr/>
          </a:p>
        </p:txBody>
      </p:sp>
      <p:sp>
        <p:nvSpPr>
          <p:cNvPr id="325" name="Google Shape;325;p43"/>
          <p:cNvSpPr txBox="1"/>
          <p:nvPr/>
        </p:nvSpPr>
        <p:spPr>
          <a:xfrm>
            <a:off x="5288825" y="4820400"/>
            <a:ext cx="38553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a:t>
            </a:r>
            <a:r>
              <a:rPr lang="en-GB" sz="900">
                <a:solidFill>
                  <a:srgbClr val="434343"/>
                </a:solidFill>
                <a:uFill>
                  <a:noFill/>
                </a:uFill>
                <a:latin typeface="Times New Roman"/>
                <a:ea typeface="Times New Roman"/>
                <a:cs typeface="Times New Roman"/>
                <a:sym typeface="Times New Roman"/>
                <a:hlinkClick r:id="rId3">
                  <a:extLst>
                    <a:ext uri="{A12FA001-AC4F-418D-AE19-62706E023703}">
                      <ahyp:hlinkClr val="tx"/>
                    </a:ext>
                  </a:extLst>
                </a:hlinkClick>
              </a:rPr>
              <a:t> Niklas Kickl</a:t>
            </a:r>
            <a:r>
              <a:rPr lang="en-GB" sz="900">
                <a:solidFill>
                  <a:srgbClr val="434343"/>
                </a:solidFill>
                <a:latin typeface="Times New Roman"/>
                <a:ea typeface="Times New Roman"/>
                <a:cs typeface="Times New Roman"/>
                <a:sym typeface="Times New Roman"/>
              </a:rPr>
              <a:t> on</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 Unsplash</a:t>
            </a:r>
            <a:endParaRPr sz="900">
              <a:solidFill>
                <a:srgbClr val="434343"/>
              </a:solidFill>
              <a:latin typeface="Times New Roman"/>
              <a:ea typeface="Times New Roman"/>
              <a:cs typeface="Times New Roman"/>
              <a:sym typeface="Times New Roman"/>
            </a:endParaRPr>
          </a:p>
        </p:txBody>
      </p:sp>
      <p:pic>
        <p:nvPicPr>
          <p:cNvPr id="326" name="Google Shape;326;p43"/>
          <p:cNvPicPr preferRelativeResize="0"/>
          <p:nvPr/>
        </p:nvPicPr>
        <p:blipFill rotWithShape="1">
          <a:blip r:embed="rId5">
            <a:alphaModFix/>
          </a:blip>
          <a:srcRect b="0" l="0" r="0" t="0"/>
          <a:stretch/>
        </p:blipFill>
        <p:spPr>
          <a:xfrm>
            <a:off x="5288825" y="0"/>
            <a:ext cx="3855250" cy="4820398"/>
          </a:xfrm>
          <a:prstGeom prst="rect">
            <a:avLst/>
          </a:prstGeom>
          <a:noFill/>
          <a:ln>
            <a:noFill/>
          </a:ln>
        </p:spPr>
      </p:pic>
      <p:sp>
        <p:nvSpPr>
          <p:cNvPr id="327" name="Google Shape;327;p43"/>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value of money </a:t>
            </a:r>
            <a:r>
              <a:rPr b="0" i="1" lang="en-GB" sz="2000"/>
              <a:t>(…)</a:t>
            </a:r>
            <a:endParaRPr/>
          </a:p>
        </p:txBody>
      </p:sp>
      <p:sp>
        <p:nvSpPr>
          <p:cNvPr id="333" name="Google Shape;333;p44"/>
          <p:cNvSpPr txBox="1"/>
          <p:nvPr>
            <p:ph idx="1" type="body"/>
          </p:nvPr>
        </p:nvSpPr>
        <p:spPr>
          <a:xfrm>
            <a:off x="311700" y="1152475"/>
            <a:ext cx="812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other words, if you have money in a savings account earning </a:t>
            </a:r>
            <a:r>
              <a:rPr b="1" lang="en-GB">
                <a:solidFill>
                  <a:srgbClr val="E69138"/>
                </a:solidFill>
              </a:rPr>
              <a:t>low interest</a:t>
            </a:r>
            <a:r>
              <a:rPr lang="en-GB"/>
              <a:t>, it’s not going to be worth as much in the future as it is today. </a:t>
            </a:r>
            <a:endParaRPr/>
          </a:p>
          <a:p>
            <a:pPr indent="0" lvl="0" marL="0" rtl="0" algn="l">
              <a:spcBef>
                <a:spcPts val="1200"/>
              </a:spcBef>
              <a:spcAft>
                <a:spcPts val="1200"/>
              </a:spcAft>
              <a:buNone/>
            </a:pPr>
            <a:r>
              <a:rPr lang="en-GB"/>
              <a:t>On the other hand, if you invest your money in something that has the possibility of </a:t>
            </a:r>
            <a:r>
              <a:rPr b="1" lang="en-GB">
                <a:solidFill>
                  <a:srgbClr val="E69138"/>
                </a:solidFill>
              </a:rPr>
              <a:t>earning a higher return</a:t>
            </a:r>
            <a:r>
              <a:rPr lang="en-GB"/>
              <a:t>, you might come out ahead.</a:t>
            </a:r>
            <a:endParaRPr b="1" i="1">
              <a:solidFill>
                <a:srgbClr val="073763"/>
              </a:solidFill>
            </a:endParaRPr>
          </a:p>
        </p:txBody>
      </p:sp>
      <p:sp>
        <p:nvSpPr>
          <p:cNvPr id="334" name="Google Shape;334;p44"/>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
        <p:nvSpPr>
          <p:cNvPr id="335" name="Google Shape;335;p44"/>
          <p:cNvSpPr txBox="1"/>
          <p:nvPr/>
        </p:nvSpPr>
        <p:spPr>
          <a:xfrm>
            <a:off x="1707475" y="2981700"/>
            <a:ext cx="63156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GB" sz="1800">
                <a:solidFill>
                  <a:srgbClr val="073763"/>
                </a:solidFill>
              </a:rPr>
              <a:t>To ensure that your money retains its value over time, the goal of investing is to earn a return that is higher than the rate of inflation. This way, your money will purchase more in the future than it does today.</a:t>
            </a:r>
            <a:endParaRPr/>
          </a:p>
        </p:txBody>
      </p:sp>
      <p:pic>
        <p:nvPicPr>
          <p:cNvPr id="336" name="Google Shape;336;p44"/>
          <p:cNvPicPr preferRelativeResize="0"/>
          <p:nvPr/>
        </p:nvPicPr>
        <p:blipFill>
          <a:blip r:embed="rId3">
            <a:alphaModFix/>
          </a:blip>
          <a:stretch>
            <a:fillRect/>
          </a:stretch>
        </p:blipFill>
        <p:spPr>
          <a:xfrm rot="-780002">
            <a:off x="353125" y="2938450"/>
            <a:ext cx="1229300" cy="1504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311700" y="3432175"/>
            <a:ext cx="8520600" cy="12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69138"/>
                </a:solidFill>
              </a:rPr>
              <a:t>3.2</a:t>
            </a:r>
            <a:r>
              <a:rPr lang="en-GB"/>
              <a:t>  </a:t>
            </a:r>
            <a:r>
              <a:rPr lang="en-GB"/>
              <a:t>Centralized control</a:t>
            </a:r>
            <a:endParaRPr/>
          </a:p>
          <a:p>
            <a:pPr indent="0" lvl="0" marL="0" rtl="0" algn="ctr">
              <a:spcBef>
                <a:spcPts val="0"/>
              </a:spcBef>
              <a:spcAft>
                <a:spcPts val="0"/>
              </a:spcAft>
              <a:buNone/>
            </a:pPr>
            <a:r>
              <a:rPr b="0" lang="en-GB" sz="1800">
                <a:latin typeface="Poppins"/>
                <a:ea typeface="Poppins"/>
                <a:cs typeface="Poppins"/>
                <a:sym typeface="Poppins"/>
              </a:rPr>
              <a:t>How the government and banks manipulate the money supply</a:t>
            </a:r>
            <a:endParaRPr b="0" sz="1800">
              <a:latin typeface="Poppins"/>
              <a:ea typeface="Poppins"/>
              <a:cs typeface="Poppins"/>
              <a:sym typeface="Poppins"/>
            </a:endParaRPr>
          </a:p>
        </p:txBody>
      </p:sp>
      <p:sp>
        <p:nvSpPr>
          <p:cNvPr id="342" name="Google Shape;342;p45"/>
          <p:cNvSpPr txBox="1"/>
          <p:nvPr>
            <p:ph idx="1" type="subTitle"/>
          </p:nvPr>
        </p:nvSpPr>
        <p:spPr>
          <a:xfrm>
            <a:off x="347000" y="494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0" lang="en-GB" sz="2200">
                <a:latin typeface="Poppins Light"/>
                <a:ea typeface="Poppins Light"/>
                <a:cs typeface="Poppins Light"/>
                <a:sym typeface="Poppins Light"/>
              </a:rPr>
              <a:t>My First Bitcoin </a:t>
            </a:r>
            <a:r>
              <a:rPr i="0" lang="en-GB" sz="2200">
                <a:solidFill>
                  <a:srgbClr val="073763"/>
                </a:solidFill>
                <a:latin typeface="Poppins Light"/>
                <a:ea typeface="Poppins Light"/>
                <a:cs typeface="Poppins Light"/>
                <a:sym typeface="Poppins Light"/>
              </a:rPr>
              <a:t>|</a:t>
            </a:r>
            <a:r>
              <a:rPr i="0" lang="en-GB" sz="2200">
                <a:latin typeface="Poppins Light"/>
                <a:ea typeface="Poppins Light"/>
                <a:cs typeface="Poppins Light"/>
                <a:sym typeface="Poppins Light"/>
              </a:rPr>
              <a:t> Chapter 3</a:t>
            </a:r>
            <a:endParaRPr i="0" sz="2200">
              <a:latin typeface="Poppins Light"/>
              <a:ea typeface="Poppins Light"/>
              <a:cs typeface="Poppins Light"/>
              <a:sym typeface="Poppins Light"/>
            </a:endParaRPr>
          </a:p>
        </p:txBody>
      </p:sp>
      <p:pic>
        <p:nvPicPr>
          <p:cNvPr id="343" name="Google Shape;343;p45"/>
          <p:cNvPicPr preferRelativeResize="0"/>
          <p:nvPr/>
        </p:nvPicPr>
        <p:blipFill rotWithShape="1">
          <a:blip r:embed="rId3">
            <a:alphaModFix amt="21000"/>
          </a:blip>
          <a:srcRect b="0" l="1634" r="2230" t="0"/>
          <a:stretch/>
        </p:blipFill>
        <p:spPr>
          <a:xfrm>
            <a:off x="0" y="1710675"/>
            <a:ext cx="9144003" cy="1202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Centralized control</a:t>
            </a:r>
            <a:endParaRPr/>
          </a:p>
        </p:txBody>
      </p:sp>
      <p:sp>
        <p:nvSpPr>
          <p:cNvPr id="349" name="Google Shape;349;p46"/>
          <p:cNvSpPr txBox="1"/>
          <p:nvPr>
            <p:ph idx="1" type="body"/>
          </p:nvPr>
        </p:nvSpPr>
        <p:spPr>
          <a:xfrm>
            <a:off x="311700" y="1152475"/>
            <a:ext cx="39960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GB"/>
              <a:t>Governments use several tools to manage the money supply. </a:t>
            </a:r>
            <a:r>
              <a:rPr lang="en-GB"/>
              <a:t>For example, T</a:t>
            </a:r>
            <a:r>
              <a:rPr lang="en-GB"/>
              <a:t>he Fed uses:</a:t>
            </a:r>
            <a:endParaRPr/>
          </a:p>
          <a:p>
            <a:pPr indent="-342900" lvl="0" marL="457200" rtl="0" algn="l">
              <a:spcBef>
                <a:spcPts val="1200"/>
              </a:spcBef>
              <a:spcAft>
                <a:spcPts val="0"/>
              </a:spcAft>
              <a:buSzPts val="1800"/>
              <a:buChar char="●"/>
            </a:pPr>
            <a:r>
              <a:rPr b="1" lang="en-GB">
                <a:solidFill>
                  <a:srgbClr val="E69138"/>
                </a:solidFill>
              </a:rPr>
              <a:t>Monetary policy</a:t>
            </a:r>
            <a:r>
              <a:rPr lang="en-GB"/>
              <a:t> to adjust interest rates</a:t>
            </a:r>
            <a:r>
              <a:rPr lang="en-GB"/>
              <a:t>, affecting the amount of money in circulation</a:t>
            </a:r>
            <a:r>
              <a:rPr lang="en-GB"/>
              <a:t>. </a:t>
            </a:r>
            <a:endParaRPr/>
          </a:p>
          <a:p>
            <a:pPr indent="-342900" lvl="0" marL="457200" rtl="0" algn="l">
              <a:spcBef>
                <a:spcPts val="1200"/>
              </a:spcBef>
              <a:spcAft>
                <a:spcPts val="1200"/>
              </a:spcAft>
              <a:buSzPts val="1800"/>
              <a:buChar char="●"/>
            </a:pPr>
            <a:r>
              <a:rPr b="1" lang="en-GB">
                <a:solidFill>
                  <a:srgbClr val="E69138"/>
                </a:solidFill>
              </a:rPr>
              <a:t>Fiscal policy</a:t>
            </a:r>
            <a:r>
              <a:rPr lang="en-GB"/>
              <a:t>, which involves using spending and tax policies to influence economic activity.</a:t>
            </a:r>
            <a:endParaRPr/>
          </a:p>
        </p:txBody>
      </p:sp>
      <p:pic>
        <p:nvPicPr>
          <p:cNvPr id="350" name="Google Shape;350;p46"/>
          <p:cNvPicPr preferRelativeResize="0"/>
          <p:nvPr/>
        </p:nvPicPr>
        <p:blipFill>
          <a:blip r:embed="rId3">
            <a:alphaModFix/>
          </a:blip>
          <a:stretch>
            <a:fillRect/>
          </a:stretch>
        </p:blipFill>
        <p:spPr>
          <a:xfrm>
            <a:off x="4636275" y="973400"/>
            <a:ext cx="3996000" cy="3595468"/>
          </a:xfrm>
          <a:prstGeom prst="rect">
            <a:avLst/>
          </a:prstGeom>
          <a:noFill/>
          <a:ln>
            <a:noFill/>
          </a:ln>
        </p:spPr>
      </p:pic>
      <p:sp>
        <p:nvSpPr>
          <p:cNvPr id="351" name="Google Shape;351;p46"/>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Centralized control </a:t>
            </a:r>
            <a:r>
              <a:rPr b="0" i="1" lang="en-GB" sz="2000"/>
              <a:t>(…)</a:t>
            </a:r>
            <a:endParaRPr/>
          </a:p>
        </p:txBody>
      </p:sp>
      <p:sp>
        <p:nvSpPr>
          <p:cNvPr id="357" name="Google Shape;357;p47"/>
          <p:cNvSpPr txBox="1"/>
          <p:nvPr>
            <p:ph idx="1" type="body"/>
          </p:nvPr>
        </p:nvSpPr>
        <p:spPr>
          <a:xfrm>
            <a:off x="311700" y="1152475"/>
            <a:ext cx="781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Exchange rate policies, supply shocks, and price controls are more tools that are used to </a:t>
            </a:r>
            <a:r>
              <a:rPr b="1" lang="en-GB">
                <a:solidFill>
                  <a:srgbClr val="E69138"/>
                </a:solidFill>
              </a:rPr>
              <a:t>manage the money supply</a:t>
            </a:r>
            <a:r>
              <a:rPr lang="en-GB"/>
              <a:t> and influence trade and the economy. These policies can help stabilize prices and manage inflation.</a:t>
            </a:r>
            <a:endParaRPr/>
          </a:p>
          <a:p>
            <a:pPr indent="0" lvl="0" marL="0" rtl="0" algn="l">
              <a:spcBef>
                <a:spcPts val="1200"/>
              </a:spcBef>
              <a:spcAft>
                <a:spcPts val="0"/>
              </a:spcAft>
              <a:buNone/>
            </a:pPr>
            <a:r>
              <a:rPr lang="en-GB"/>
              <a:t>Grasping how these policies function is vital for understanding the limitations of </a:t>
            </a:r>
            <a:r>
              <a:rPr b="1" lang="en-GB">
                <a:solidFill>
                  <a:srgbClr val="E69138"/>
                </a:solidFill>
              </a:rPr>
              <a:t>centralized </a:t>
            </a:r>
            <a:r>
              <a:rPr b="1" lang="en-GB">
                <a:solidFill>
                  <a:srgbClr val="E69138"/>
                </a:solidFill>
              </a:rPr>
              <a:t>monetary </a:t>
            </a:r>
            <a:r>
              <a:rPr b="1" lang="en-GB">
                <a:solidFill>
                  <a:srgbClr val="E69138"/>
                </a:solidFill>
              </a:rPr>
              <a:t>systems</a:t>
            </a:r>
            <a:r>
              <a:rPr lang="en-GB"/>
              <a:t> and the context in which </a:t>
            </a:r>
            <a:r>
              <a:rPr b="1" lang="en-GB">
                <a:solidFill>
                  <a:srgbClr val="E69138"/>
                </a:solidFill>
              </a:rPr>
              <a:t>Bitcoin </a:t>
            </a:r>
            <a:r>
              <a:rPr lang="en-GB"/>
              <a:t>emerged. </a:t>
            </a:r>
            <a:endParaRPr/>
          </a:p>
          <a:p>
            <a:pPr indent="0" lvl="0" marL="0" rtl="0" algn="l">
              <a:spcBef>
                <a:spcPts val="1200"/>
              </a:spcBef>
              <a:spcAft>
                <a:spcPts val="1200"/>
              </a:spcAft>
              <a:buNone/>
            </a:pPr>
            <a:r>
              <a:rPr lang="en-GB"/>
              <a:t>As a </a:t>
            </a:r>
            <a:r>
              <a:rPr b="1" lang="en-GB">
                <a:solidFill>
                  <a:srgbClr val="E69138"/>
                </a:solidFill>
              </a:rPr>
              <a:t>decentralized currency</a:t>
            </a:r>
            <a:r>
              <a:rPr lang="en-GB"/>
              <a:t>, bitcoin addresses some of the issues associated with centralized control over the money supply by offering a system that operates independently of central authority.</a:t>
            </a:r>
            <a:endParaRPr/>
          </a:p>
        </p:txBody>
      </p:sp>
      <p:sp>
        <p:nvSpPr>
          <p:cNvPr id="358" name="Google Shape;358;p47"/>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2"/>
          <p:cNvPicPr preferRelativeResize="0"/>
          <p:nvPr/>
        </p:nvPicPr>
        <p:blipFill rotWithShape="1">
          <a:blip r:embed="rId3">
            <a:alphaModFix/>
          </a:blip>
          <a:srcRect b="514" l="0" r="0" t="2417"/>
          <a:stretch/>
        </p:blipFill>
        <p:spPr>
          <a:xfrm>
            <a:off x="5702100" y="2593575"/>
            <a:ext cx="3441900" cy="2226823"/>
          </a:xfrm>
          <a:prstGeom prst="rect">
            <a:avLst/>
          </a:prstGeom>
          <a:noFill/>
          <a:ln>
            <a:noFill/>
          </a:ln>
        </p:spPr>
      </p:pic>
      <p:pic>
        <p:nvPicPr>
          <p:cNvPr id="60" name="Google Shape;60;p12"/>
          <p:cNvPicPr preferRelativeResize="0"/>
          <p:nvPr/>
        </p:nvPicPr>
        <p:blipFill>
          <a:blip r:embed="rId4">
            <a:alphaModFix/>
          </a:blip>
          <a:stretch>
            <a:fillRect/>
          </a:stretch>
        </p:blipFill>
        <p:spPr>
          <a:xfrm>
            <a:off x="5702150" y="-4"/>
            <a:ext cx="3441848" cy="2270477"/>
          </a:xfrm>
          <a:prstGeom prst="rect">
            <a:avLst/>
          </a:prstGeom>
          <a:noFill/>
          <a:ln>
            <a:noFill/>
          </a:ln>
        </p:spPr>
      </p:pic>
      <p:sp>
        <p:nvSpPr>
          <p:cNvPr id="61" name="Google Shape;61;p12"/>
          <p:cNvSpPr txBox="1"/>
          <p:nvPr>
            <p:ph idx="1" type="body"/>
          </p:nvPr>
        </p:nvSpPr>
        <p:spPr>
          <a:xfrm>
            <a:off x="311700" y="1152475"/>
            <a:ext cx="49599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1000"/>
              </a:spcBef>
              <a:spcAft>
                <a:spcPts val="0"/>
              </a:spcAft>
              <a:buSzPts val="1800"/>
              <a:buChar char="●"/>
            </a:pPr>
            <a:r>
              <a:rPr b="1" lang="en-GB">
                <a:solidFill>
                  <a:srgbClr val="E69138"/>
                </a:solidFill>
              </a:rPr>
              <a:t>Inflation </a:t>
            </a:r>
            <a:r>
              <a:rPr lang="en-GB"/>
              <a:t>and </a:t>
            </a:r>
            <a:r>
              <a:rPr b="1" lang="en-GB">
                <a:solidFill>
                  <a:srgbClr val="E69138"/>
                </a:solidFill>
              </a:rPr>
              <a:t>debasement </a:t>
            </a:r>
            <a:r>
              <a:rPr lang="en-GB"/>
              <a:t>lead to a reduction in the </a:t>
            </a:r>
            <a:r>
              <a:rPr b="1" lang="en-GB">
                <a:solidFill>
                  <a:srgbClr val="E69138"/>
                </a:solidFill>
              </a:rPr>
              <a:t>purchasing power</a:t>
            </a:r>
            <a:r>
              <a:rPr lang="en-GB"/>
              <a:t> of fiat currencies, disproportionately affecting the middle and lower classes.</a:t>
            </a:r>
            <a:endParaRPr/>
          </a:p>
          <a:p>
            <a:pPr indent="-342900" lvl="0" marL="457200" rtl="0" algn="l">
              <a:spcBef>
                <a:spcPts val="1000"/>
              </a:spcBef>
              <a:spcAft>
                <a:spcPts val="0"/>
              </a:spcAft>
              <a:buSzPts val="1800"/>
              <a:buChar char="●"/>
            </a:pPr>
            <a:r>
              <a:rPr lang="en-GB"/>
              <a:t>Allows for the accumulation of </a:t>
            </a:r>
            <a:r>
              <a:rPr b="1" lang="en-GB">
                <a:solidFill>
                  <a:srgbClr val="E69138"/>
                </a:solidFill>
              </a:rPr>
              <a:t>debt</a:t>
            </a:r>
            <a:r>
              <a:rPr lang="en-GB"/>
              <a:t> on a massive scale, which must be paid back with interest, placing a significant </a:t>
            </a:r>
            <a:r>
              <a:rPr b="1" lang="en-GB">
                <a:solidFill>
                  <a:srgbClr val="E69138"/>
                </a:solidFill>
              </a:rPr>
              <a:t>burden on the economy</a:t>
            </a:r>
            <a:r>
              <a:rPr lang="en-GB"/>
              <a:t>.</a:t>
            </a:r>
            <a:endParaRPr/>
          </a:p>
          <a:p>
            <a:pPr indent="-342900" lvl="0" marL="457200" rtl="0" algn="l">
              <a:spcBef>
                <a:spcPts val="1000"/>
              </a:spcBef>
              <a:spcAft>
                <a:spcPts val="1200"/>
              </a:spcAft>
              <a:buSzPts val="1800"/>
              <a:buChar char="●"/>
            </a:pPr>
            <a:r>
              <a:rPr lang="en-GB"/>
              <a:t>Future generations are often left to bear the </a:t>
            </a:r>
            <a:r>
              <a:rPr b="1" lang="en-GB">
                <a:solidFill>
                  <a:srgbClr val="E69138"/>
                </a:solidFill>
              </a:rPr>
              <a:t>consequences</a:t>
            </a:r>
            <a:r>
              <a:rPr lang="en-GB"/>
              <a:t>.</a:t>
            </a:r>
            <a:endParaRPr/>
          </a:p>
        </p:txBody>
      </p:sp>
      <p:sp>
        <p:nvSpPr>
          <p:cNvPr id="62" name="Google Shape;62;p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the</a:t>
            </a:r>
            <a:r>
              <a:rPr lang="en-GB"/>
              <a:t> </a:t>
            </a:r>
            <a:r>
              <a:rPr lang="en-GB">
                <a:solidFill>
                  <a:srgbClr val="E69138"/>
                </a:solidFill>
              </a:rPr>
              <a:t>fiat system</a:t>
            </a:r>
            <a:r>
              <a:rPr lang="en-GB"/>
              <a:t>? </a:t>
            </a:r>
            <a:r>
              <a:rPr b="0" i="1" lang="en-GB" sz="2000"/>
              <a:t>(…)</a:t>
            </a:r>
            <a:endParaRPr/>
          </a:p>
        </p:txBody>
      </p:sp>
      <p:sp>
        <p:nvSpPr>
          <p:cNvPr id="63" name="Google Shape;63;p12"/>
          <p:cNvSpPr txBox="1"/>
          <p:nvPr/>
        </p:nvSpPr>
        <p:spPr>
          <a:xfrm>
            <a:off x="5702175" y="4820400"/>
            <a:ext cx="34419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 B</a:t>
            </a:r>
            <a:r>
              <a:rPr lang="en-GB" sz="900">
                <a:solidFill>
                  <a:srgbClr val="434343"/>
                </a:solidFill>
                <a:uFill>
                  <a:noFill/>
                </a:uFill>
                <a:latin typeface="Times New Roman"/>
                <a:ea typeface="Times New Roman"/>
                <a:cs typeface="Times New Roman"/>
                <a:sym typeface="Times New Roman"/>
                <a:hlinkClick r:id="rId5">
                  <a:extLst>
                    <a:ext uri="{A12FA001-AC4F-418D-AE19-62706E023703}">
                      <ahyp:hlinkClr val="tx"/>
                    </a:ext>
                  </a:extLst>
                </a:hlinkClick>
              </a:rPr>
              <a:t>ennett Tobias</a:t>
            </a:r>
            <a:r>
              <a:rPr lang="en-GB" sz="900">
                <a:solidFill>
                  <a:srgbClr val="434343"/>
                </a:solidFill>
                <a:latin typeface="Times New Roman"/>
                <a:ea typeface="Times New Roman"/>
                <a:cs typeface="Times New Roman"/>
                <a:sym typeface="Times New Roman"/>
              </a:rPr>
              <a:t> on </a:t>
            </a:r>
            <a:r>
              <a:rPr lang="en-GB" sz="900">
                <a:solidFill>
                  <a:srgbClr val="434343"/>
                </a:solidFill>
                <a:uFill>
                  <a:noFill/>
                </a:uFill>
                <a:latin typeface="Times New Roman"/>
                <a:ea typeface="Times New Roman"/>
                <a:cs typeface="Times New Roman"/>
                <a:sym typeface="Times New Roman"/>
                <a:hlinkClick r:id="rId6">
                  <a:extLst>
                    <a:ext uri="{A12FA001-AC4F-418D-AE19-62706E023703}">
                      <ahyp:hlinkClr val="tx"/>
                    </a:ext>
                  </a:extLst>
                </a:hlinkClick>
              </a:rPr>
              <a:t>Unsplash</a:t>
            </a:r>
            <a:endParaRPr sz="900">
              <a:solidFill>
                <a:srgbClr val="434343"/>
              </a:solidFill>
              <a:latin typeface="Times New Roman"/>
              <a:ea typeface="Times New Roman"/>
              <a:cs typeface="Times New Roman"/>
              <a:sym typeface="Times New Roman"/>
            </a:endParaRPr>
          </a:p>
        </p:txBody>
      </p:sp>
      <p:sp>
        <p:nvSpPr>
          <p:cNvPr id="64" name="Google Shape;64;p12"/>
          <p:cNvSpPr txBox="1"/>
          <p:nvPr/>
        </p:nvSpPr>
        <p:spPr>
          <a:xfrm>
            <a:off x="5702150" y="2270463"/>
            <a:ext cx="34419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 </a:t>
            </a:r>
            <a:r>
              <a:rPr lang="en-GB" sz="900">
                <a:solidFill>
                  <a:srgbClr val="434343"/>
                </a:solidFill>
                <a:uFill>
                  <a:noFill/>
                </a:uFill>
                <a:latin typeface="Times New Roman"/>
                <a:ea typeface="Times New Roman"/>
                <a:cs typeface="Times New Roman"/>
                <a:sym typeface="Times New Roman"/>
                <a:hlinkClick r:id="rId7">
                  <a:extLst>
                    <a:ext uri="{A12FA001-AC4F-418D-AE19-62706E023703}">
                      <ahyp:hlinkClr val="tx"/>
                    </a:ext>
                  </a:extLst>
                </a:hlinkClick>
              </a:rPr>
              <a:t>Max Böhme</a:t>
            </a:r>
            <a:r>
              <a:rPr lang="en-GB" sz="900">
                <a:solidFill>
                  <a:srgbClr val="434343"/>
                </a:solidFill>
                <a:latin typeface="Times New Roman"/>
                <a:ea typeface="Times New Roman"/>
                <a:cs typeface="Times New Roman"/>
                <a:sym typeface="Times New Roman"/>
              </a:rPr>
              <a:t> on </a:t>
            </a:r>
            <a:r>
              <a:rPr lang="en-GB" sz="900">
                <a:solidFill>
                  <a:srgbClr val="434343"/>
                </a:solidFill>
                <a:uFill>
                  <a:noFill/>
                </a:uFill>
                <a:latin typeface="Times New Roman"/>
                <a:ea typeface="Times New Roman"/>
                <a:cs typeface="Times New Roman"/>
                <a:sym typeface="Times New Roman"/>
                <a:hlinkClick r:id="rId8">
                  <a:extLst>
                    <a:ext uri="{A12FA001-AC4F-418D-AE19-62706E023703}">
                      <ahyp:hlinkClr val="tx"/>
                    </a:ext>
                  </a:extLst>
                </a:hlinkClick>
              </a:rPr>
              <a:t>Unsplash</a:t>
            </a:r>
            <a:endParaRPr sz="900">
              <a:solidFill>
                <a:srgbClr val="434343"/>
              </a:solidFill>
              <a:latin typeface="Times New Roman"/>
              <a:ea typeface="Times New Roman"/>
              <a:cs typeface="Times New Roman"/>
              <a:sym typeface="Times New Roman"/>
            </a:endParaRPr>
          </a:p>
        </p:txBody>
      </p:sp>
      <p:sp>
        <p:nvSpPr>
          <p:cNvPr id="65" name="Google Shape;65;p12"/>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311700" y="3432175"/>
            <a:ext cx="8520600" cy="12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69138"/>
                </a:solidFill>
              </a:rPr>
              <a:t>3.3</a:t>
            </a:r>
            <a:r>
              <a:rPr lang="en-GB"/>
              <a:t>  </a:t>
            </a:r>
            <a:r>
              <a:rPr lang="en-GB"/>
              <a:t>The magic of money creation</a:t>
            </a:r>
            <a:endParaRPr b="0" sz="1800">
              <a:latin typeface="Poppins"/>
              <a:ea typeface="Poppins"/>
              <a:cs typeface="Poppins"/>
              <a:sym typeface="Poppins"/>
            </a:endParaRPr>
          </a:p>
        </p:txBody>
      </p:sp>
      <p:sp>
        <p:nvSpPr>
          <p:cNvPr id="364" name="Google Shape;364;p48"/>
          <p:cNvSpPr txBox="1"/>
          <p:nvPr>
            <p:ph idx="1" type="subTitle"/>
          </p:nvPr>
        </p:nvSpPr>
        <p:spPr>
          <a:xfrm>
            <a:off x="347000" y="494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0" lang="en-GB" sz="2200">
                <a:latin typeface="Poppins Light"/>
                <a:ea typeface="Poppins Light"/>
                <a:cs typeface="Poppins Light"/>
                <a:sym typeface="Poppins Light"/>
              </a:rPr>
              <a:t>My First Bitcoin </a:t>
            </a:r>
            <a:r>
              <a:rPr i="0" lang="en-GB" sz="2200">
                <a:solidFill>
                  <a:srgbClr val="073763"/>
                </a:solidFill>
                <a:latin typeface="Poppins Light"/>
                <a:ea typeface="Poppins Light"/>
                <a:cs typeface="Poppins Light"/>
                <a:sym typeface="Poppins Light"/>
              </a:rPr>
              <a:t>|</a:t>
            </a:r>
            <a:r>
              <a:rPr i="0" lang="en-GB" sz="2200">
                <a:latin typeface="Poppins Light"/>
                <a:ea typeface="Poppins Light"/>
                <a:cs typeface="Poppins Light"/>
                <a:sym typeface="Poppins Light"/>
              </a:rPr>
              <a:t> Chapter 3</a:t>
            </a:r>
            <a:endParaRPr i="0" sz="2200">
              <a:latin typeface="Poppins Light"/>
              <a:ea typeface="Poppins Light"/>
              <a:cs typeface="Poppins Light"/>
              <a:sym typeface="Poppins Light"/>
            </a:endParaRPr>
          </a:p>
        </p:txBody>
      </p:sp>
      <p:pic>
        <p:nvPicPr>
          <p:cNvPr id="365" name="Google Shape;365;p48"/>
          <p:cNvPicPr preferRelativeResize="0"/>
          <p:nvPr/>
        </p:nvPicPr>
        <p:blipFill rotWithShape="1">
          <a:blip r:embed="rId3">
            <a:alphaModFix amt="21000"/>
          </a:blip>
          <a:srcRect b="0" l="1634" r="2230" t="0"/>
          <a:stretch/>
        </p:blipFill>
        <p:spPr>
          <a:xfrm>
            <a:off x="0" y="1710675"/>
            <a:ext cx="9144003" cy="1202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9"/>
          <p:cNvPicPr preferRelativeResize="0"/>
          <p:nvPr/>
        </p:nvPicPr>
        <p:blipFill rotWithShape="1">
          <a:blip r:embed="rId3">
            <a:alphaModFix/>
          </a:blip>
          <a:srcRect b="1019" l="0" r="0" t="0"/>
          <a:stretch/>
        </p:blipFill>
        <p:spPr>
          <a:xfrm>
            <a:off x="4572000" y="459800"/>
            <a:ext cx="4260299" cy="4322351"/>
          </a:xfrm>
          <a:prstGeom prst="rect">
            <a:avLst/>
          </a:prstGeom>
          <a:noFill/>
          <a:ln>
            <a:noFill/>
          </a:ln>
        </p:spPr>
      </p:pic>
      <p:sp>
        <p:nvSpPr>
          <p:cNvPr id="371" name="Google Shape;37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Money creation</a:t>
            </a:r>
            <a:endParaRPr/>
          </a:p>
        </p:txBody>
      </p:sp>
      <p:sp>
        <p:nvSpPr>
          <p:cNvPr id="372" name="Google Shape;372;p49"/>
          <p:cNvSpPr txBox="1"/>
          <p:nvPr>
            <p:ph idx="1" type="body"/>
          </p:nvPr>
        </p:nvSpPr>
        <p:spPr>
          <a:xfrm>
            <a:off x="311700" y="1152475"/>
            <a:ext cx="3907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H</a:t>
            </a:r>
            <a:r>
              <a:rPr lang="en-GB"/>
              <a:t>ow does new </a:t>
            </a:r>
            <a:r>
              <a:rPr lang="en-GB"/>
              <a:t>money </a:t>
            </a:r>
            <a:r>
              <a:rPr lang="en-GB"/>
              <a:t>enter circulation and fuel economic growth? Unlike physical resources like food or water, fiat money has </a:t>
            </a:r>
            <a:r>
              <a:rPr b="1" lang="en-GB">
                <a:solidFill>
                  <a:srgbClr val="E69138"/>
                </a:solidFill>
              </a:rPr>
              <a:t>no fixed limit</a:t>
            </a:r>
            <a:r>
              <a:rPr lang="en-GB"/>
              <a:t>. The government, the central bank, and private banks all play a role in this process.</a:t>
            </a:r>
            <a:endParaRPr/>
          </a:p>
          <a:p>
            <a:pPr indent="0" lvl="0" marL="0" rtl="0" algn="l">
              <a:spcBef>
                <a:spcPts val="1200"/>
              </a:spcBef>
              <a:spcAft>
                <a:spcPts val="1200"/>
              </a:spcAft>
              <a:buNone/>
            </a:pPr>
            <a:r>
              <a:rPr lang="en-GB"/>
              <a:t>Let’s take a closer look at how the Federal Reserve can add $100 million into circulation.</a:t>
            </a:r>
            <a:endParaRPr/>
          </a:p>
        </p:txBody>
      </p:sp>
      <p:sp>
        <p:nvSpPr>
          <p:cNvPr id="373" name="Google Shape;373;p49"/>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1000"/>
              </a:spcBef>
              <a:spcAft>
                <a:spcPts val="0"/>
              </a:spcAft>
              <a:buClr>
                <a:srgbClr val="E69138"/>
              </a:buClr>
              <a:buSzPts val="1800"/>
              <a:buAutoNum type="arabicPeriod"/>
            </a:pPr>
            <a:r>
              <a:rPr lang="en-GB"/>
              <a:t>The Fed decides to increase the money supply by $100 million based on its monetary policy goals, such as boosting economic growth or stabilizing prices.</a:t>
            </a:r>
            <a:endParaRPr/>
          </a:p>
          <a:p>
            <a:pPr indent="-342900" lvl="0" marL="457200" rtl="0" algn="l">
              <a:spcBef>
                <a:spcPts val="1200"/>
              </a:spcBef>
              <a:spcAft>
                <a:spcPts val="1200"/>
              </a:spcAft>
              <a:buClr>
                <a:srgbClr val="E69138"/>
              </a:buClr>
              <a:buSzPts val="1800"/>
              <a:buAutoNum type="arabicPeriod"/>
            </a:pPr>
            <a:r>
              <a:rPr lang="en-GB"/>
              <a:t>The Fed instructs a commercial bank to create a $100 million deposit in its account at the Fed, it</a:t>
            </a:r>
            <a:r>
              <a:rPr lang="en-GB"/>
              <a:t> is created out of thin air and not backed by anything.</a:t>
            </a:r>
            <a:endParaRPr/>
          </a:p>
        </p:txBody>
      </p:sp>
      <p:sp>
        <p:nvSpPr>
          <p:cNvPr id="379" name="Google Shape;37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Money creation</a:t>
            </a:r>
            <a:r>
              <a:rPr b="0" lang="en-GB"/>
              <a:t> </a:t>
            </a:r>
            <a:r>
              <a:rPr b="0" i="1" lang="en-GB" sz="2000"/>
              <a:t>(…)</a:t>
            </a:r>
            <a:endParaRPr/>
          </a:p>
        </p:txBody>
      </p:sp>
      <p:sp>
        <p:nvSpPr>
          <p:cNvPr id="380" name="Google Shape;380;p50"/>
          <p:cNvSpPr txBox="1"/>
          <p:nvPr/>
        </p:nvSpPr>
        <p:spPr>
          <a:xfrm>
            <a:off x="4902750" y="1207775"/>
            <a:ext cx="3318300" cy="2832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i="1" lang="en-GB" sz="1800"/>
              <a:t>When a commercial bank creates a deposit at the Fed, it essentially </a:t>
            </a:r>
            <a:r>
              <a:rPr b="1" i="1" lang="en-GB" sz="1800">
                <a:solidFill>
                  <a:srgbClr val="B45F06"/>
                </a:solidFill>
              </a:rPr>
              <a:t>borrows money</a:t>
            </a:r>
            <a:r>
              <a:rPr i="1" lang="en-GB" sz="1800"/>
              <a:t> from the Fed. </a:t>
            </a:r>
            <a:endParaRPr i="1" sz="1800"/>
          </a:p>
          <a:p>
            <a:pPr indent="0" lvl="0" marL="0" rtl="0" algn="l">
              <a:lnSpc>
                <a:spcPct val="100000"/>
              </a:lnSpc>
              <a:spcBef>
                <a:spcPts val="1200"/>
              </a:spcBef>
              <a:spcAft>
                <a:spcPts val="1200"/>
              </a:spcAft>
              <a:buNone/>
            </a:pPr>
            <a:r>
              <a:rPr i="1" lang="en-GB" sz="1800"/>
              <a:t>The Fed provides the bank with funds for the deposit, and in return, the bank </a:t>
            </a:r>
            <a:r>
              <a:rPr b="1" i="1" lang="en-GB" sz="1800">
                <a:solidFill>
                  <a:srgbClr val="B45F06"/>
                </a:solidFill>
              </a:rPr>
              <a:t>pays interest</a:t>
            </a:r>
            <a:r>
              <a:rPr i="1" lang="en-GB" sz="1800"/>
              <a:t> on the loan and eventually pays the loan back.</a:t>
            </a:r>
            <a:endParaRPr i="1" sz="1800"/>
          </a:p>
        </p:txBody>
      </p:sp>
      <p:sp>
        <p:nvSpPr>
          <p:cNvPr id="381" name="Google Shape;381;p50"/>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idx="1" type="body"/>
          </p:nvPr>
        </p:nvSpPr>
        <p:spPr>
          <a:xfrm>
            <a:off x="311700" y="1152475"/>
            <a:ext cx="8165700" cy="34164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Clr>
                <a:srgbClr val="E69138"/>
              </a:buClr>
              <a:buSzPts val="1800"/>
              <a:buAutoNum type="arabicPeriod" startAt="3"/>
            </a:pPr>
            <a:r>
              <a:rPr lang="en-GB"/>
              <a:t>The bank uses the new $100 million deposit to make loans to businesses, individuals, or purchase securities such as </a:t>
            </a:r>
            <a:r>
              <a:rPr lang="en-GB"/>
              <a:t>government </a:t>
            </a:r>
            <a:r>
              <a:rPr lang="en-GB"/>
              <a:t>bonds.</a:t>
            </a:r>
            <a:endParaRPr/>
          </a:p>
          <a:p>
            <a:pPr indent="-342900" lvl="0" marL="457200" rtl="0" algn="l">
              <a:spcBef>
                <a:spcPts val="1200"/>
              </a:spcBef>
              <a:spcAft>
                <a:spcPts val="0"/>
              </a:spcAft>
              <a:buClr>
                <a:srgbClr val="E69138"/>
              </a:buClr>
              <a:buSzPts val="1800"/>
              <a:buAutoNum type="arabicPeriod" startAt="3"/>
            </a:pPr>
            <a:r>
              <a:rPr lang="en-GB"/>
              <a:t>The businesses or individuals who receive these loans can then use the money to make purchases, pay bills, or invest in other assets. This increases the overall supply of money in the economy.</a:t>
            </a:r>
            <a:endParaRPr/>
          </a:p>
          <a:p>
            <a:pPr indent="-342900" lvl="0" marL="457200" rtl="0" algn="l">
              <a:spcBef>
                <a:spcPts val="1000"/>
              </a:spcBef>
              <a:spcAft>
                <a:spcPts val="1200"/>
              </a:spcAft>
              <a:buClr>
                <a:srgbClr val="E69138"/>
              </a:buClr>
              <a:buSzPts val="1800"/>
              <a:buAutoNum type="arabicPeriod" startAt="3"/>
            </a:pPr>
            <a:r>
              <a:rPr lang="en-GB"/>
              <a:t>The circulated money eventually ends up in other banks, which can then use it to make their own loans and investments. This process continues until the $100 million has been fully injected into circulation.</a:t>
            </a:r>
            <a:endParaRPr/>
          </a:p>
        </p:txBody>
      </p:sp>
      <p:sp>
        <p:nvSpPr>
          <p:cNvPr id="387" name="Google Shape;38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Money creation</a:t>
            </a:r>
            <a:r>
              <a:rPr b="0" lang="en-GB"/>
              <a:t> </a:t>
            </a:r>
            <a:r>
              <a:rPr b="0" i="1" lang="en-GB" sz="2000"/>
              <a:t>(…)</a:t>
            </a:r>
            <a:endParaRPr/>
          </a:p>
        </p:txBody>
      </p:sp>
      <p:sp>
        <p:nvSpPr>
          <p:cNvPr id="388" name="Google Shape;388;p51"/>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Money creation</a:t>
            </a:r>
            <a:r>
              <a:rPr b="0" lang="en-GB"/>
              <a:t> </a:t>
            </a:r>
            <a:r>
              <a:rPr b="0" i="1" lang="en-GB" sz="2000"/>
              <a:t>(…)</a:t>
            </a:r>
            <a:endParaRPr/>
          </a:p>
        </p:txBody>
      </p:sp>
      <p:sp>
        <p:nvSpPr>
          <p:cNvPr id="394" name="Google Shape;394;p52"/>
          <p:cNvSpPr txBox="1"/>
          <p:nvPr>
            <p:ph idx="1" type="body"/>
          </p:nvPr>
        </p:nvSpPr>
        <p:spPr>
          <a:xfrm>
            <a:off x="311700" y="1152475"/>
            <a:ext cx="8165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Excessive money printing can foster </a:t>
            </a:r>
            <a:r>
              <a:rPr b="1" lang="en-GB">
                <a:solidFill>
                  <a:srgbClr val="E69138"/>
                </a:solidFill>
              </a:rPr>
              <a:t>wealth inequality</a:t>
            </a:r>
            <a:r>
              <a:rPr lang="en-GB"/>
              <a:t> in several ways. </a:t>
            </a:r>
            <a:endParaRPr/>
          </a:p>
          <a:p>
            <a:pPr indent="0" lvl="0" marL="0" rtl="0" algn="l">
              <a:spcBef>
                <a:spcPts val="1200"/>
              </a:spcBef>
              <a:spcAft>
                <a:spcPts val="0"/>
              </a:spcAft>
              <a:buNone/>
            </a:pPr>
            <a:r>
              <a:rPr lang="en-GB"/>
              <a:t>The </a:t>
            </a:r>
            <a:r>
              <a:rPr b="1" lang="en-GB">
                <a:solidFill>
                  <a:srgbClr val="E69138"/>
                </a:solidFill>
              </a:rPr>
              <a:t>Cantillon effect</a:t>
            </a:r>
            <a:r>
              <a:rPr lang="en-GB"/>
              <a:t> suggests that when new money is created, it benefits those who receive it first – usually large corporations and wealthy individuals. </a:t>
            </a:r>
            <a:endParaRPr/>
          </a:p>
          <a:p>
            <a:pPr indent="0" lvl="0" marL="0" rtl="0" algn="l">
              <a:spcBef>
                <a:spcPts val="1200"/>
              </a:spcBef>
              <a:spcAft>
                <a:spcPts val="0"/>
              </a:spcAft>
              <a:buNone/>
            </a:pPr>
            <a:r>
              <a:rPr lang="en-GB"/>
              <a:t>These early recipients can spend or invest the new money </a:t>
            </a:r>
            <a:r>
              <a:rPr b="1" lang="en-GB">
                <a:solidFill>
                  <a:srgbClr val="E69138"/>
                </a:solidFill>
              </a:rPr>
              <a:t>before prices rise</a:t>
            </a:r>
            <a:r>
              <a:rPr lang="en-GB"/>
              <a:t>, accumulating more wealth. </a:t>
            </a:r>
            <a:endParaRPr/>
          </a:p>
          <a:p>
            <a:pPr indent="0" lvl="0" marL="0" rtl="0" algn="l">
              <a:spcBef>
                <a:spcPts val="1200"/>
              </a:spcBef>
              <a:spcAft>
                <a:spcPts val="1200"/>
              </a:spcAft>
              <a:buNone/>
            </a:pPr>
            <a:r>
              <a:rPr lang="en-GB"/>
              <a:t>In contrast, those further down the chain, like the middle and lower classes, experience the negative effects of inflation without reaping any direct benefits from the </a:t>
            </a:r>
            <a:r>
              <a:rPr b="1" lang="en-GB">
                <a:solidFill>
                  <a:srgbClr val="E69138"/>
                </a:solidFill>
              </a:rPr>
              <a:t>newly created money</a:t>
            </a:r>
            <a:r>
              <a:rPr lang="en-GB"/>
              <a:t>.</a:t>
            </a:r>
            <a:endParaRPr/>
          </a:p>
        </p:txBody>
      </p:sp>
      <p:sp>
        <p:nvSpPr>
          <p:cNvPr id="395" name="Google Shape;395;p52"/>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Fractional reserve </a:t>
            </a:r>
            <a:r>
              <a:rPr lang="en-GB"/>
              <a:t>banking</a:t>
            </a:r>
            <a:endParaRPr u="sng">
              <a:solidFill>
                <a:srgbClr val="E69138"/>
              </a:solidFill>
            </a:endParaRPr>
          </a:p>
        </p:txBody>
      </p:sp>
      <p:sp>
        <p:nvSpPr>
          <p:cNvPr id="401" name="Google Shape;401;p53"/>
          <p:cNvSpPr txBox="1"/>
          <p:nvPr>
            <p:ph idx="1" type="body"/>
          </p:nvPr>
        </p:nvSpPr>
        <p:spPr>
          <a:xfrm>
            <a:off x="311700" y="1152475"/>
            <a:ext cx="5136600" cy="3619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solidFill>
                  <a:srgbClr val="E69138"/>
                </a:solidFill>
              </a:rPr>
              <a:t>Fractional reserve banking</a:t>
            </a:r>
            <a:r>
              <a:rPr lang="en-GB"/>
              <a:t> is a system where banks maintain only a fraction of their deposits as reserves and lend out the remainder.</a:t>
            </a:r>
            <a:endParaRPr/>
          </a:p>
          <a:p>
            <a:pPr indent="0" lvl="0" marL="0" rtl="0" algn="l">
              <a:spcBef>
                <a:spcPts val="1200"/>
              </a:spcBef>
              <a:spcAft>
                <a:spcPts val="0"/>
              </a:spcAft>
              <a:buNone/>
            </a:pPr>
            <a:r>
              <a:rPr lang="en-GB"/>
              <a:t>This ability to create new money carries the risk of excessive borrowing and financial instability if not managed carefully.</a:t>
            </a:r>
            <a:endParaRPr/>
          </a:p>
          <a:p>
            <a:pPr indent="0" lvl="0" marL="0" rtl="0" algn="l">
              <a:spcBef>
                <a:spcPts val="1200"/>
              </a:spcBef>
              <a:spcAft>
                <a:spcPts val="1200"/>
              </a:spcAft>
              <a:buNone/>
            </a:pPr>
            <a:r>
              <a:rPr lang="en-GB"/>
              <a:t>The </a:t>
            </a:r>
            <a:r>
              <a:rPr b="1" lang="en-GB">
                <a:solidFill>
                  <a:srgbClr val="E69138"/>
                </a:solidFill>
              </a:rPr>
              <a:t>reserve ratio</a:t>
            </a:r>
            <a:r>
              <a:rPr lang="en-GB"/>
              <a:t> is a regulation that dictates how much money banks must keep in reserve and how much they can lend out. It is established by the central bank, which is responsible for ensuring a healthy economy.</a:t>
            </a:r>
            <a:endParaRPr/>
          </a:p>
        </p:txBody>
      </p:sp>
      <p:pic>
        <p:nvPicPr>
          <p:cNvPr id="402" name="Google Shape;402;p53"/>
          <p:cNvPicPr preferRelativeResize="0"/>
          <p:nvPr/>
        </p:nvPicPr>
        <p:blipFill>
          <a:blip r:embed="rId3">
            <a:alphaModFix/>
          </a:blip>
          <a:stretch>
            <a:fillRect/>
          </a:stretch>
        </p:blipFill>
        <p:spPr>
          <a:xfrm>
            <a:off x="5629275" y="661263"/>
            <a:ext cx="2864554" cy="3820976"/>
          </a:xfrm>
          <a:prstGeom prst="rect">
            <a:avLst/>
          </a:prstGeom>
          <a:noFill/>
          <a:ln>
            <a:noFill/>
          </a:ln>
        </p:spPr>
      </p:pic>
      <p:sp>
        <p:nvSpPr>
          <p:cNvPr id="403" name="Google Shape;403;p53"/>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ph idx="1" type="body"/>
          </p:nvPr>
        </p:nvSpPr>
        <p:spPr>
          <a:xfrm>
            <a:off x="311700" y="1152475"/>
            <a:ext cx="5165100" cy="37623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1000"/>
              </a:spcBef>
              <a:spcAft>
                <a:spcPts val="0"/>
              </a:spcAft>
              <a:buClr>
                <a:srgbClr val="E69138"/>
              </a:buClr>
              <a:buSzPct val="100000"/>
              <a:buAutoNum type="arabicPeriod"/>
            </a:pPr>
            <a:r>
              <a:rPr lang="en-GB"/>
              <a:t>Andy just won $100,000 from the lottery and deposits it in the bank. With a </a:t>
            </a:r>
            <a:r>
              <a:rPr b="1" lang="en-GB">
                <a:solidFill>
                  <a:srgbClr val="E69138"/>
                </a:solidFill>
              </a:rPr>
              <a:t>10% reserve ratio</a:t>
            </a:r>
            <a:r>
              <a:rPr lang="en-GB"/>
              <a:t>, the bank must keep $10,000 in its vault and can lend out the remaining $90,000.</a:t>
            </a:r>
            <a:endParaRPr/>
          </a:p>
          <a:p>
            <a:pPr indent="-325755" lvl="0" marL="457200" rtl="0" algn="l">
              <a:spcBef>
                <a:spcPts val="1200"/>
              </a:spcBef>
              <a:spcAft>
                <a:spcPts val="0"/>
              </a:spcAft>
              <a:buClr>
                <a:srgbClr val="E69138"/>
              </a:buClr>
              <a:buSzPct val="100000"/>
              <a:buAutoNum type="arabicPeriod"/>
            </a:pPr>
            <a:r>
              <a:rPr lang="en-GB"/>
              <a:t>Charlie borrows the maximum amount ($90,000) and uses it to buy a house from Dan.</a:t>
            </a:r>
            <a:endParaRPr/>
          </a:p>
          <a:p>
            <a:pPr indent="-325755" lvl="0" marL="457200" rtl="0" algn="l">
              <a:spcBef>
                <a:spcPts val="1000"/>
              </a:spcBef>
              <a:spcAft>
                <a:spcPts val="0"/>
              </a:spcAft>
              <a:buClr>
                <a:srgbClr val="E69138"/>
              </a:buClr>
              <a:buSzPct val="100000"/>
              <a:buAutoNum type="arabicPeriod"/>
            </a:pPr>
            <a:r>
              <a:rPr lang="en-GB"/>
              <a:t>Dan deposits the $90,000 from Charlie into the bank. Total deposits in the bank are now $190,000.</a:t>
            </a:r>
            <a:endParaRPr/>
          </a:p>
          <a:p>
            <a:pPr indent="-325755" lvl="0" marL="457200" rtl="0" algn="l">
              <a:spcBef>
                <a:spcPts val="1000"/>
              </a:spcBef>
              <a:spcAft>
                <a:spcPts val="0"/>
              </a:spcAft>
              <a:buClr>
                <a:srgbClr val="E69138"/>
              </a:buClr>
              <a:buSzPct val="100000"/>
              <a:buAutoNum type="arabicPeriod"/>
            </a:pPr>
            <a:r>
              <a:rPr lang="en-GB"/>
              <a:t>Eric requests a loan and the bank lends out 90% of the new deposit, which is $81,000.</a:t>
            </a:r>
            <a:endParaRPr/>
          </a:p>
          <a:p>
            <a:pPr indent="-325755" lvl="0" marL="457200" rtl="0" algn="l">
              <a:spcBef>
                <a:spcPts val="1000"/>
              </a:spcBef>
              <a:spcAft>
                <a:spcPts val="1200"/>
              </a:spcAft>
              <a:buClr>
                <a:srgbClr val="E69138"/>
              </a:buClr>
              <a:buSzPct val="100000"/>
              <a:buAutoNum type="arabicPeriod"/>
            </a:pPr>
            <a:r>
              <a:rPr lang="en-GB"/>
              <a:t>Eric uses the $81,000 loan to buy an art piece from Frank, who then deposits the money in the bank. </a:t>
            </a:r>
            <a:br>
              <a:rPr lang="en-GB"/>
            </a:br>
            <a:r>
              <a:rPr lang="en-GB"/>
              <a:t>The total deposits recorded are now $271,000.</a:t>
            </a:r>
            <a:endParaRPr/>
          </a:p>
        </p:txBody>
      </p:sp>
      <p:sp>
        <p:nvSpPr>
          <p:cNvPr id="409" name="Google Shape;40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Fractional reserve banking</a:t>
            </a:r>
            <a:r>
              <a:rPr b="0" lang="en-GB"/>
              <a:t> </a:t>
            </a:r>
            <a:r>
              <a:rPr b="0" i="1" lang="en-GB" sz="2000"/>
              <a:t>(…)</a:t>
            </a:r>
            <a:endParaRPr u="sng">
              <a:solidFill>
                <a:srgbClr val="E69138"/>
              </a:solidFill>
            </a:endParaRPr>
          </a:p>
        </p:txBody>
      </p:sp>
      <p:pic>
        <p:nvPicPr>
          <p:cNvPr id="410" name="Google Shape;410;p54"/>
          <p:cNvPicPr preferRelativeResize="0"/>
          <p:nvPr/>
        </p:nvPicPr>
        <p:blipFill>
          <a:blip r:embed="rId3">
            <a:alphaModFix/>
          </a:blip>
          <a:stretch>
            <a:fillRect/>
          </a:stretch>
        </p:blipFill>
        <p:spPr>
          <a:xfrm>
            <a:off x="5706475" y="1170125"/>
            <a:ext cx="2992124" cy="3601901"/>
          </a:xfrm>
          <a:prstGeom prst="rect">
            <a:avLst/>
          </a:prstGeom>
          <a:noFill/>
          <a:ln>
            <a:noFill/>
          </a:ln>
        </p:spPr>
      </p:pic>
      <p:sp>
        <p:nvSpPr>
          <p:cNvPr id="411" name="Google Shape;411;p54"/>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5"/>
          <p:cNvSpPr txBox="1"/>
          <p:nvPr>
            <p:ph idx="1" type="body"/>
          </p:nvPr>
        </p:nvSpPr>
        <p:spPr>
          <a:xfrm>
            <a:off x="311700" y="1152475"/>
            <a:ext cx="6142200" cy="36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a:solidFill>
                  <a:srgbClr val="E69138"/>
                </a:solidFill>
              </a:rPr>
              <a:t>The formula is:</a:t>
            </a:r>
            <a:br>
              <a:rPr lang="en-GB"/>
            </a:br>
            <a:r>
              <a:rPr i="1" lang="en-GB" u="sng">
                <a:solidFill>
                  <a:srgbClr val="0B5394"/>
                </a:solidFill>
              </a:rPr>
              <a:t>Money Created</a:t>
            </a:r>
            <a:r>
              <a:rPr i="1" lang="en-GB">
                <a:solidFill>
                  <a:srgbClr val="0B5394"/>
                </a:solidFill>
              </a:rPr>
              <a:t> = </a:t>
            </a:r>
            <a:r>
              <a:rPr i="1" lang="en-GB" u="sng">
                <a:solidFill>
                  <a:srgbClr val="0B5394"/>
                </a:solidFill>
              </a:rPr>
              <a:t>Total Amount of Money</a:t>
            </a:r>
            <a:r>
              <a:rPr i="1" lang="en-GB">
                <a:solidFill>
                  <a:srgbClr val="0B5394"/>
                </a:solidFill>
              </a:rPr>
              <a:t> ÷ </a:t>
            </a:r>
            <a:r>
              <a:rPr i="1" lang="en-GB" u="sng">
                <a:solidFill>
                  <a:srgbClr val="0B5394"/>
                </a:solidFill>
              </a:rPr>
              <a:t>Reserve Ratio</a:t>
            </a:r>
            <a:endParaRPr i="1" u="sng">
              <a:solidFill>
                <a:srgbClr val="0B5394"/>
              </a:solidFill>
            </a:endParaRPr>
          </a:p>
          <a:p>
            <a:pPr indent="0" lvl="0" marL="0" rtl="0" algn="l">
              <a:spcBef>
                <a:spcPts val="1200"/>
              </a:spcBef>
              <a:spcAft>
                <a:spcPts val="0"/>
              </a:spcAft>
              <a:buNone/>
            </a:pPr>
            <a:r>
              <a:rPr lang="en-GB"/>
              <a:t>If the reserve ratio were lowered to </a:t>
            </a:r>
            <a:r>
              <a:rPr b="1" lang="en-GB">
                <a:solidFill>
                  <a:srgbClr val="E69138"/>
                </a:solidFill>
              </a:rPr>
              <a:t>1%</a:t>
            </a:r>
            <a:r>
              <a:rPr lang="en-GB"/>
              <a:t>, the amount of money created would be significantly higher:</a:t>
            </a:r>
            <a:r>
              <a:rPr lang="en-GB"/>
              <a:t> </a:t>
            </a:r>
            <a:endParaRPr/>
          </a:p>
          <a:p>
            <a:pPr indent="0" lvl="0" marL="0" rtl="0" algn="l">
              <a:spcBef>
                <a:spcPts val="1200"/>
              </a:spcBef>
              <a:spcAft>
                <a:spcPts val="0"/>
              </a:spcAft>
              <a:buNone/>
            </a:pPr>
            <a:r>
              <a:rPr i="1" lang="en-GB" u="sng">
                <a:solidFill>
                  <a:srgbClr val="1C4587"/>
                </a:solidFill>
              </a:rPr>
              <a:t>$100,000</a:t>
            </a:r>
            <a:r>
              <a:rPr i="1" lang="en-GB">
                <a:solidFill>
                  <a:srgbClr val="1C4587"/>
                </a:solidFill>
              </a:rPr>
              <a:t> </a:t>
            </a:r>
            <a:r>
              <a:rPr i="1" lang="en-GB">
                <a:solidFill>
                  <a:srgbClr val="0B5394"/>
                </a:solidFill>
              </a:rPr>
              <a:t>÷</a:t>
            </a:r>
            <a:r>
              <a:rPr i="1" lang="en-GB">
                <a:solidFill>
                  <a:srgbClr val="1C4587"/>
                </a:solidFill>
              </a:rPr>
              <a:t> </a:t>
            </a:r>
            <a:r>
              <a:rPr i="1" lang="en-GB" u="sng">
                <a:solidFill>
                  <a:srgbClr val="1C4587"/>
                </a:solidFill>
              </a:rPr>
              <a:t>0.01</a:t>
            </a:r>
            <a:r>
              <a:rPr i="1" lang="en-GB">
                <a:solidFill>
                  <a:srgbClr val="1C4587"/>
                </a:solidFill>
              </a:rPr>
              <a:t> = </a:t>
            </a:r>
            <a:r>
              <a:rPr i="1" lang="en-GB" u="sng">
                <a:solidFill>
                  <a:srgbClr val="1C4587"/>
                </a:solidFill>
              </a:rPr>
              <a:t>$10,000,000</a:t>
            </a:r>
            <a:endParaRPr i="1" u="sng">
              <a:solidFill>
                <a:srgbClr val="1C4587"/>
              </a:solidFill>
            </a:endParaRPr>
          </a:p>
          <a:p>
            <a:pPr indent="0" lvl="0" marL="0" rtl="0" algn="l">
              <a:spcBef>
                <a:spcPts val="1200"/>
              </a:spcBef>
              <a:spcAft>
                <a:spcPts val="1200"/>
              </a:spcAft>
              <a:buNone/>
            </a:pPr>
            <a:r>
              <a:rPr lang="en-GB"/>
              <a:t>As of 2020, the U.S. Federal Reserve reduced reserve requirement ratios to </a:t>
            </a:r>
            <a:r>
              <a:rPr b="1" lang="en-GB">
                <a:solidFill>
                  <a:srgbClr val="E69138"/>
                </a:solidFill>
              </a:rPr>
              <a:t>zero percent</a:t>
            </a:r>
            <a:r>
              <a:rPr lang="en-GB"/>
              <a:t> in order to stimulate the economy.</a:t>
            </a:r>
            <a:endParaRPr/>
          </a:p>
        </p:txBody>
      </p:sp>
      <p:sp>
        <p:nvSpPr>
          <p:cNvPr id="417" name="Google Shape;41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Fractional reserve banking</a:t>
            </a:r>
            <a:r>
              <a:rPr b="0" lang="en-GB"/>
              <a:t> </a:t>
            </a:r>
            <a:r>
              <a:rPr b="0" i="1" lang="en-GB" sz="2000"/>
              <a:t>(…)</a:t>
            </a:r>
            <a:endParaRPr/>
          </a:p>
        </p:txBody>
      </p:sp>
      <p:pic>
        <p:nvPicPr>
          <p:cNvPr id="418" name="Google Shape;418;p55"/>
          <p:cNvPicPr preferRelativeResize="0"/>
          <p:nvPr/>
        </p:nvPicPr>
        <p:blipFill rotWithShape="1">
          <a:blip r:embed="rId3">
            <a:alphaModFix/>
          </a:blip>
          <a:srcRect b="0" l="0" r="39404" t="0"/>
          <a:stretch/>
        </p:blipFill>
        <p:spPr>
          <a:xfrm>
            <a:off x="6805369" y="829375"/>
            <a:ext cx="2338631" cy="3991025"/>
          </a:xfrm>
          <a:prstGeom prst="rect">
            <a:avLst/>
          </a:prstGeom>
          <a:noFill/>
          <a:ln>
            <a:noFill/>
          </a:ln>
        </p:spPr>
      </p:pic>
      <p:sp>
        <p:nvSpPr>
          <p:cNvPr id="419" name="Google Shape;419;p55"/>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nvSpPr>
        <p:spPr>
          <a:xfrm>
            <a:off x="5931250" y="4820400"/>
            <a:ext cx="32127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a:t>
            </a:r>
            <a:r>
              <a:rPr lang="en-GB" sz="900">
                <a:solidFill>
                  <a:srgbClr val="434343"/>
                </a:solidFill>
                <a:uFill>
                  <a:noFill/>
                </a:uFill>
                <a:latin typeface="Times New Roman"/>
                <a:ea typeface="Times New Roman"/>
                <a:cs typeface="Times New Roman"/>
                <a:sym typeface="Times New Roman"/>
                <a:hlinkClick r:id="rId3">
                  <a:extLst>
                    <a:ext uri="{A12FA001-AC4F-418D-AE19-62706E023703}">
                      <ahyp:hlinkClr val="tx"/>
                    </a:ext>
                  </a:extLst>
                </a:hlinkClick>
              </a:rPr>
              <a:t> Giorgio Trovato</a:t>
            </a:r>
            <a:r>
              <a:rPr lang="en-GB" sz="900">
                <a:solidFill>
                  <a:srgbClr val="434343"/>
                </a:solidFill>
                <a:latin typeface="Times New Roman"/>
                <a:ea typeface="Times New Roman"/>
                <a:cs typeface="Times New Roman"/>
                <a:sym typeface="Times New Roman"/>
              </a:rPr>
              <a:t> on</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 Unsplash</a:t>
            </a:r>
            <a:endParaRPr sz="900">
              <a:solidFill>
                <a:srgbClr val="434343"/>
              </a:solidFill>
              <a:latin typeface="Times New Roman"/>
              <a:ea typeface="Times New Roman"/>
              <a:cs typeface="Times New Roman"/>
              <a:sym typeface="Times New Roman"/>
            </a:endParaRPr>
          </a:p>
        </p:txBody>
      </p:sp>
      <p:sp>
        <p:nvSpPr>
          <p:cNvPr id="425" name="Google Shape;425;p56"/>
          <p:cNvSpPr txBox="1"/>
          <p:nvPr>
            <p:ph idx="1" type="body"/>
          </p:nvPr>
        </p:nvSpPr>
        <p:spPr>
          <a:xfrm>
            <a:off x="311700" y="1152475"/>
            <a:ext cx="4799400" cy="36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Through this exercise, we can see that </a:t>
            </a:r>
            <a:r>
              <a:rPr b="1" lang="en-GB">
                <a:solidFill>
                  <a:srgbClr val="E69138"/>
                </a:solidFill>
              </a:rPr>
              <a:t>fractional reserve banking</a:t>
            </a:r>
            <a:r>
              <a:rPr lang="en-GB"/>
              <a:t> has the potential to fuel economic growth by increasing the availability of credit.</a:t>
            </a:r>
            <a:endParaRPr/>
          </a:p>
          <a:p>
            <a:pPr indent="0" lvl="0" marL="0" rtl="0" algn="l">
              <a:spcBef>
                <a:spcPts val="1200"/>
              </a:spcBef>
              <a:spcAft>
                <a:spcPts val="1200"/>
              </a:spcAft>
              <a:buNone/>
            </a:pPr>
            <a:r>
              <a:rPr lang="en-GB"/>
              <a:t>However, it </a:t>
            </a:r>
            <a:r>
              <a:rPr b="1" lang="en-GB">
                <a:solidFill>
                  <a:srgbClr val="E69138"/>
                </a:solidFill>
              </a:rPr>
              <a:t>carries massive risks</a:t>
            </a:r>
            <a:r>
              <a:rPr lang="en-GB"/>
              <a:t> that need to be carefully managed to avoid inflation and financial instability.</a:t>
            </a:r>
            <a:endParaRPr/>
          </a:p>
        </p:txBody>
      </p:sp>
      <p:sp>
        <p:nvSpPr>
          <p:cNvPr id="426" name="Google Shape;42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pic>
        <p:nvPicPr>
          <p:cNvPr id="427" name="Google Shape;427;p56"/>
          <p:cNvPicPr preferRelativeResize="0"/>
          <p:nvPr/>
        </p:nvPicPr>
        <p:blipFill>
          <a:blip r:embed="rId5">
            <a:alphaModFix/>
          </a:blip>
          <a:stretch>
            <a:fillRect/>
          </a:stretch>
        </p:blipFill>
        <p:spPr>
          <a:xfrm>
            <a:off x="5931257" y="0"/>
            <a:ext cx="3212818" cy="4820398"/>
          </a:xfrm>
          <a:prstGeom prst="rect">
            <a:avLst/>
          </a:prstGeom>
          <a:noFill/>
          <a:ln>
            <a:noFill/>
          </a:ln>
        </p:spPr>
      </p:pic>
      <p:sp>
        <p:nvSpPr>
          <p:cNvPr id="428" name="Google Shape;428;p56"/>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311700" y="3432175"/>
            <a:ext cx="8520600" cy="12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69138"/>
                </a:solidFill>
              </a:rPr>
              <a:t>3.4</a:t>
            </a:r>
            <a:r>
              <a:rPr lang="en-GB"/>
              <a:t>  </a:t>
            </a:r>
            <a:r>
              <a:rPr lang="en-GB"/>
              <a:t>Debt: The inequal burden</a:t>
            </a:r>
            <a:endParaRPr b="0" sz="1800">
              <a:latin typeface="Poppins"/>
              <a:ea typeface="Poppins"/>
              <a:cs typeface="Poppins"/>
              <a:sym typeface="Poppins"/>
            </a:endParaRPr>
          </a:p>
        </p:txBody>
      </p:sp>
      <p:sp>
        <p:nvSpPr>
          <p:cNvPr id="434" name="Google Shape;434;p57"/>
          <p:cNvSpPr txBox="1"/>
          <p:nvPr>
            <p:ph idx="1" type="subTitle"/>
          </p:nvPr>
        </p:nvSpPr>
        <p:spPr>
          <a:xfrm>
            <a:off x="347000" y="494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0" lang="en-GB" sz="2200">
                <a:latin typeface="Poppins Light"/>
                <a:ea typeface="Poppins Light"/>
                <a:cs typeface="Poppins Light"/>
                <a:sym typeface="Poppins Light"/>
              </a:rPr>
              <a:t>My First Bitcoin </a:t>
            </a:r>
            <a:r>
              <a:rPr i="0" lang="en-GB" sz="2200">
                <a:solidFill>
                  <a:srgbClr val="073763"/>
                </a:solidFill>
                <a:latin typeface="Poppins Light"/>
                <a:ea typeface="Poppins Light"/>
                <a:cs typeface="Poppins Light"/>
                <a:sym typeface="Poppins Light"/>
              </a:rPr>
              <a:t>|</a:t>
            </a:r>
            <a:r>
              <a:rPr i="0" lang="en-GB" sz="2200">
                <a:latin typeface="Poppins Light"/>
                <a:ea typeface="Poppins Light"/>
                <a:cs typeface="Poppins Light"/>
                <a:sym typeface="Poppins Light"/>
              </a:rPr>
              <a:t> Chapter 3</a:t>
            </a:r>
            <a:endParaRPr i="0" sz="2200">
              <a:latin typeface="Poppins Light"/>
              <a:ea typeface="Poppins Light"/>
              <a:cs typeface="Poppins Light"/>
              <a:sym typeface="Poppins Light"/>
            </a:endParaRPr>
          </a:p>
        </p:txBody>
      </p:sp>
      <p:pic>
        <p:nvPicPr>
          <p:cNvPr id="435" name="Google Shape;435;p57"/>
          <p:cNvPicPr preferRelativeResize="0"/>
          <p:nvPr/>
        </p:nvPicPr>
        <p:blipFill rotWithShape="1">
          <a:blip r:embed="rId3">
            <a:alphaModFix amt="21000"/>
          </a:blip>
          <a:srcRect b="0" l="1634" r="2230" t="0"/>
          <a:stretch/>
        </p:blipFill>
        <p:spPr>
          <a:xfrm>
            <a:off x="0" y="1710675"/>
            <a:ext cx="9144003" cy="1202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3"/>
          <p:cNvPicPr preferRelativeResize="0"/>
          <p:nvPr/>
        </p:nvPicPr>
        <p:blipFill>
          <a:blip r:embed="rId3">
            <a:alphaModFix/>
          </a:blip>
          <a:stretch>
            <a:fillRect/>
          </a:stretch>
        </p:blipFill>
        <p:spPr>
          <a:xfrm>
            <a:off x="6722793" y="1919100"/>
            <a:ext cx="1724852" cy="1720325"/>
          </a:xfrm>
          <a:prstGeom prst="rect">
            <a:avLst/>
          </a:prstGeom>
          <a:noFill/>
          <a:ln>
            <a:noFill/>
          </a:ln>
        </p:spPr>
      </p:pic>
      <p:sp>
        <p:nvSpPr>
          <p:cNvPr id="71" name="Google Shape;71;p13"/>
          <p:cNvSpPr txBox="1"/>
          <p:nvPr>
            <p:ph idx="1" type="body"/>
          </p:nvPr>
        </p:nvSpPr>
        <p:spPr>
          <a:xfrm>
            <a:off x="311700" y="1000075"/>
            <a:ext cx="8520600" cy="93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increase in</a:t>
            </a:r>
            <a:r>
              <a:rPr lang="en-GB"/>
              <a:t> the general price of goods and services over time. </a:t>
            </a:r>
            <a:endParaRPr/>
          </a:p>
          <a:p>
            <a:pPr indent="-342900" lvl="0" marL="457200" rtl="0" algn="l">
              <a:spcBef>
                <a:spcPts val="0"/>
              </a:spcBef>
              <a:spcAft>
                <a:spcPts val="0"/>
              </a:spcAft>
              <a:buSzPts val="1800"/>
              <a:buChar char="●"/>
            </a:pPr>
            <a:r>
              <a:rPr lang="en-GB"/>
              <a:t>The reduction in </a:t>
            </a:r>
            <a:r>
              <a:rPr b="1" lang="en-GB">
                <a:solidFill>
                  <a:srgbClr val="E69138"/>
                </a:solidFill>
              </a:rPr>
              <a:t>purchasing power</a:t>
            </a:r>
            <a:r>
              <a:rPr lang="en-GB"/>
              <a:t> of a currency.</a:t>
            </a:r>
            <a:endParaRPr/>
          </a:p>
        </p:txBody>
      </p:sp>
      <p:sp>
        <p:nvSpPr>
          <p:cNvPr id="72" name="Google Shape;72;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20"/>
              <a:t>What is </a:t>
            </a:r>
            <a:r>
              <a:rPr lang="en-GB" sz="2220">
                <a:solidFill>
                  <a:srgbClr val="E69138"/>
                </a:solidFill>
              </a:rPr>
              <a:t>inflation</a:t>
            </a:r>
            <a:r>
              <a:rPr lang="en-GB" sz="2220"/>
              <a:t>?</a:t>
            </a:r>
            <a:endParaRPr sz="2220"/>
          </a:p>
        </p:txBody>
      </p:sp>
      <p:sp>
        <p:nvSpPr>
          <p:cNvPr id="73" name="Google Shape;73;p13"/>
          <p:cNvSpPr txBox="1"/>
          <p:nvPr>
            <p:ph idx="1" type="body"/>
          </p:nvPr>
        </p:nvSpPr>
        <p:spPr>
          <a:xfrm>
            <a:off x="311700" y="2643525"/>
            <a:ext cx="85206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a:t>
            </a:r>
            <a:r>
              <a:rPr lang="en-GB"/>
              <a:t> measure of </a:t>
            </a:r>
            <a:r>
              <a:rPr b="1" lang="en-GB">
                <a:solidFill>
                  <a:srgbClr val="E69138"/>
                </a:solidFill>
              </a:rPr>
              <a:t>how much you can buy</a:t>
            </a:r>
            <a:r>
              <a:rPr lang="en-GB"/>
              <a:t> with your money.</a:t>
            </a:r>
            <a:endParaRPr/>
          </a:p>
        </p:txBody>
      </p:sp>
      <p:sp>
        <p:nvSpPr>
          <p:cNvPr id="74" name="Google Shape;74;p13"/>
          <p:cNvSpPr txBox="1"/>
          <p:nvPr>
            <p:ph type="title"/>
          </p:nvPr>
        </p:nvSpPr>
        <p:spPr>
          <a:xfrm>
            <a:off x="311700" y="2088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20"/>
              <a:t>What is </a:t>
            </a:r>
            <a:r>
              <a:rPr lang="en-GB" sz="2220">
                <a:solidFill>
                  <a:srgbClr val="E69138"/>
                </a:solidFill>
              </a:rPr>
              <a:t>purchasing power</a:t>
            </a:r>
            <a:r>
              <a:rPr lang="en-GB" sz="2220"/>
              <a:t>?</a:t>
            </a:r>
            <a:endParaRPr sz="2220"/>
          </a:p>
        </p:txBody>
      </p:sp>
      <p:sp>
        <p:nvSpPr>
          <p:cNvPr id="75" name="Google Shape;75;p13"/>
          <p:cNvSpPr txBox="1"/>
          <p:nvPr>
            <p:ph type="title"/>
          </p:nvPr>
        </p:nvSpPr>
        <p:spPr>
          <a:xfrm>
            <a:off x="311700" y="3368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20"/>
              <a:t>What is </a:t>
            </a:r>
            <a:r>
              <a:rPr lang="en-GB" sz="2220">
                <a:solidFill>
                  <a:srgbClr val="E69138"/>
                </a:solidFill>
              </a:rPr>
              <a:t>debasement</a:t>
            </a:r>
            <a:r>
              <a:rPr lang="en-GB" sz="2220"/>
              <a:t>?</a:t>
            </a:r>
            <a:endParaRPr sz="2220"/>
          </a:p>
        </p:txBody>
      </p:sp>
      <p:sp>
        <p:nvSpPr>
          <p:cNvPr id="76" name="Google Shape;76;p13"/>
          <p:cNvSpPr txBox="1"/>
          <p:nvPr>
            <p:ph idx="1" type="body"/>
          </p:nvPr>
        </p:nvSpPr>
        <p:spPr>
          <a:xfrm>
            <a:off x="311700" y="3923675"/>
            <a:ext cx="8520600" cy="93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solidFill>
                  <a:srgbClr val="E69138"/>
                </a:solidFill>
              </a:rPr>
              <a:t>R</a:t>
            </a:r>
            <a:r>
              <a:rPr b="1" lang="en-GB">
                <a:solidFill>
                  <a:srgbClr val="E69138"/>
                </a:solidFill>
              </a:rPr>
              <a:t>eduction in value</a:t>
            </a:r>
            <a:r>
              <a:rPr lang="en-GB"/>
              <a:t> by increasing supply or decreasing quality of </a:t>
            </a:r>
            <a:r>
              <a:rPr lang="en-GB"/>
              <a:t>a </a:t>
            </a:r>
            <a:r>
              <a:rPr lang="en-GB"/>
              <a:t>currency.</a:t>
            </a:r>
            <a:endParaRPr/>
          </a:p>
        </p:txBody>
      </p:sp>
      <p:sp>
        <p:nvSpPr>
          <p:cNvPr id="77" name="Google Shape;77;p13"/>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Debt: The </a:t>
            </a:r>
            <a:r>
              <a:rPr lang="en-GB"/>
              <a:t>inequal</a:t>
            </a:r>
            <a:r>
              <a:rPr lang="en-GB"/>
              <a:t> burden</a:t>
            </a:r>
            <a:endParaRPr/>
          </a:p>
        </p:txBody>
      </p:sp>
      <p:sp>
        <p:nvSpPr>
          <p:cNvPr id="441" name="Google Shape;441;p58"/>
          <p:cNvSpPr txBox="1"/>
          <p:nvPr>
            <p:ph idx="1" type="body"/>
          </p:nvPr>
        </p:nvSpPr>
        <p:spPr>
          <a:xfrm>
            <a:off x="311700" y="1152475"/>
            <a:ext cx="8067900" cy="36195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000"/>
              </a:spcBef>
              <a:spcAft>
                <a:spcPts val="0"/>
              </a:spcAft>
              <a:buSzPts val="1800"/>
              <a:buChar char="●"/>
            </a:pPr>
            <a:r>
              <a:rPr b="1" lang="en-GB">
                <a:solidFill>
                  <a:srgbClr val="E69138"/>
                </a:solidFill>
              </a:rPr>
              <a:t>Debt </a:t>
            </a:r>
            <a:r>
              <a:rPr lang="en-GB"/>
              <a:t>is money that is owed by one person or organization to another. </a:t>
            </a:r>
            <a:endParaRPr/>
          </a:p>
          <a:p>
            <a:pPr indent="-342900" lvl="0" marL="457200" rtl="0" algn="l">
              <a:lnSpc>
                <a:spcPct val="100000"/>
              </a:lnSpc>
              <a:spcBef>
                <a:spcPts val="1200"/>
              </a:spcBef>
              <a:spcAft>
                <a:spcPts val="0"/>
              </a:spcAft>
              <a:buSzPts val="1800"/>
              <a:buChar char="●"/>
            </a:pPr>
            <a:r>
              <a:rPr lang="en-GB"/>
              <a:t>When you have debt, you are required to pay back the money you owe, usually with </a:t>
            </a:r>
            <a:r>
              <a:rPr b="1" lang="en-GB">
                <a:solidFill>
                  <a:srgbClr val="E69138"/>
                </a:solidFill>
              </a:rPr>
              <a:t>interest</a:t>
            </a:r>
            <a:r>
              <a:rPr lang="en-GB"/>
              <a:t>, by a certain date.</a:t>
            </a:r>
            <a:endParaRPr/>
          </a:p>
          <a:p>
            <a:pPr indent="-342900" lvl="0" marL="457200" rtl="0" algn="l">
              <a:lnSpc>
                <a:spcPct val="100000"/>
              </a:lnSpc>
              <a:spcBef>
                <a:spcPts val="1000"/>
              </a:spcBef>
              <a:spcAft>
                <a:spcPts val="0"/>
              </a:spcAft>
              <a:buSzPts val="1800"/>
              <a:buChar char="●"/>
            </a:pPr>
            <a:r>
              <a:rPr lang="en-GB"/>
              <a:t>Debt is a </a:t>
            </a:r>
            <a:r>
              <a:rPr b="1" lang="en-GB">
                <a:solidFill>
                  <a:srgbClr val="E69138"/>
                </a:solidFill>
              </a:rPr>
              <a:t>double-edged sword</a:t>
            </a:r>
            <a:r>
              <a:rPr lang="en-GB"/>
              <a:t>. Borrowing money can provide a much-needed financial boost for individuals, businesses or governments, but borrowing too much can lead to financial ruin. </a:t>
            </a:r>
            <a:endParaRPr/>
          </a:p>
          <a:p>
            <a:pPr indent="-342900" lvl="0" marL="457200" rtl="0" algn="l">
              <a:lnSpc>
                <a:spcPct val="100000"/>
              </a:lnSpc>
              <a:spcBef>
                <a:spcPts val="1000"/>
              </a:spcBef>
              <a:spcAft>
                <a:spcPts val="0"/>
              </a:spcAft>
              <a:buSzPts val="1800"/>
              <a:buChar char="●"/>
            </a:pPr>
            <a:r>
              <a:rPr lang="en-GB"/>
              <a:t>When you can’t pay the interest on your debts, it becomes harder to pay your bills and </a:t>
            </a:r>
            <a:r>
              <a:rPr b="1" lang="en-GB">
                <a:solidFill>
                  <a:srgbClr val="E69138"/>
                </a:solidFill>
              </a:rPr>
              <a:t>stay afloat</a:t>
            </a:r>
            <a:r>
              <a:rPr lang="en-GB"/>
              <a:t>.</a:t>
            </a:r>
            <a:endParaRPr/>
          </a:p>
          <a:p>
            <a:pPr indent="-342900" lvl="0" marL="457200" rtl="0" algn="l">
              <a:lnSpc>
                <a:spcPct val="100000"/>
              </a:lnSpc>
              <a:spcBef>
                <a:spcPts val="1200"/>
              </a:spcBef>
              <a:spcAft>
                <a:spcPts val="1200"/>
              </a:spcAft>
              <a:buSzPts val="1800"/>
              <a:buChar char="●"/>
            </a:pPr>
            <a:r>
              <a:rPr lang="en-GB"/>
              <a:t>Taking on more debt to pay off existing debt can result in a vicious cycle known as a </a:t>
            </a:r>
            <a:r>
              <a:rPr b="1" lang="en-GB">
                <a:solidFill>
                  <a:srgbClr val="E69138"/>
                </a:solidFill>
              </a:rPr>
              <a:t>debt spiral</a:t>
            </a:r>
            <a:r>
              <a:rPr lang="en-GB"/>
              <a:t>.</a:t>
            </a:r>
            <a:endParaRPr/>
          </a:p>
        </p:txBody>
      </p:sp>
      <p:sp>
        <p:nvSpPr>
          <p:cNvPr id="442" name="Google Shape;442;p58"/>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9"/>
          <p:cNvPicPr preferRelativeResize="0"/>
          <p:nvPr/>
        </p:nvPicPr>
        <p:blipFill>
          <a:blip r:embed="rId3">
            <a:alphaModFix/>
          </a:blip>
          <a:stretch>
            <a:fillRect/>
          </a:stretch>
        </p:blipFill>
        <p:spPr>
          <a:xfrm>
            <a:off x="4883725" y="889775"/>
            <a:ext cx="3948575" cy="3982925"/>
          </a:xfrm>
          <a:prstGeom prst="rect">
            <a:avLst/>
          </a:prstGeom>
          <a:noFill/>
          <a:ln>
            <a:noFill/>
          </a:ln>
        </p:spPr>
      </p:pic>
      <p:sp>
        <p:nvSpPr>
          <p:cNvPr id="448" name="Google Shape;44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Debt: </a:t>
            </a:r>
            <a:r>
              <a:rPr lang="en-GB"/>
              <a:t>The inequal burden</a:t>
            </a:r>
            <a:r>
              <a:rPr b="0" lang="en-GB"/>
              <a:t> </a:t>
            </a:r>
            <a:r>
              <a:rPr b="0" i="1" lang="en-GB" sz="2000"/>
              <a:t>(…)</a:t>
            </a:r>
            <a:endParaRPr/>
          </a:p>
        </p:txBody>
      </p:sp>
      <p:sp>
        <p:nvSpPr>
          <p:cNvPr id="449" name="Google Shape;449;p59"/>
          <p:cNvSpPr txBox="1"/>
          <p:nvPr>
            <p:ph idx="1" type="body"/>
          </p:nvPr>
        </p:nvSpPr>
        <p:spPr>
          <a:xfrm>
            <a:off x="311700" y="1152475"/>
            <a:ext cx="4460700" cy="3619500"/>
          </a:xfrm>
          <a:prstGeom prst="rect">
            <a:avLst/>
          </a:prstGeom>
        </p:spPr>
        <p:txBody>
          <a:bodyPr anchorCtr="0" anchor="t" bIns="91425" lIns="91425" spcFirstLastPara="1" rIns="91425" wrap="square" tIns="91425">
            <a:normAutofit lnSpcReduction="20000"/>
          </a:bodyPr>
          <a:lstStyle/>
          <a:p>
            <a:pPr indent="0" lvl="0" marL="0" rtl="0" algn="l">
              <a:spcBef>
                <a:spcPts val="1000"/>
              </a:spcBef>
              <a:spcAft>
                <a:spcPts val="0"/>
              </a:spcAft>
              <a:buNone/>
            </a:pPr>
            <a:r>
              <a:rPr lang="en-GB"/>
              <a:t>The </a:t>
            </a:r>
            <a:r>
              <a:rPr b="1" lang="en-GB">
                <a:solidFill>
                  <a:srgbClr val="E69138"/>
                </a:solidFill>
              </a:rPr>
              <a:t>debt crisis</a:t>
            </a:r>
            <a:r>
              <a:rPr lang="en-GB"/>
              <a:t> is a worldwide problem, including in the U</a:t>
            </a:r>
            <a:r>
              <a:rPr lang="en-GB"/>
              <a:t>nited States</a:t>
            </a:r>
            <a:r>
              <a:rPr lang="en-GB"/>
              <a:t>. Currently, the government is spending more money than it is earning. To pay its bills, it has been borrowing more and more money. </a:t>
            </a:r>
            <a:endParaRPr/>
          </a:p>
          <a:p>
            <a:pPr indent="0" lvl="0" marL="0" rtl="0" algn="l">
              <a:spcBef>
                <a:spcPts val="1200"/>
              </a:spcBef>
              <a:spcAft>
                <a:spcPts val="1200"/>
              </a:spcAft>
              <a:buNone/>
            </a:pPr>
            <a:r>
              <a:rPr lang="en-GB"/>
              <a:t>However, this </a:t>
            </a:r>
            <a:r>
              <a:rPr b="1" lang="en-GB">
                <a:solidFill>
                  <a:srgbClr val="E69138"/>
                </a:solidFill>
              </a:rPr>
              <a:t>cycle of debt</a:t>
            </a:r>
            <a:r>
              <a:rPr lang="en-GB"/>
              <a:t> and higher borrowing costs can soon harm the government’s credit rating. If the debt becomes too much, the government may have financial difficulties and potentially go bankrupt, just as many other countries have in the past.</a:t>
            </a:r>
            <a:endParaRPr/>
          </a:p>
        </p:txBody>
      </p:sp>
      <p:sp>
        <p:nvSpPr>
          <p:cNvPr id="450" name="Google Shape;450;p59"/>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ph idx="1" type="body"/>
          </p:nvPr>
        </p:nvSpPr>
        <p:spPr>
          <a:xfrm>
            <a:off x="311700" y="1152475"/>
            <a:ext cx="4776000" cy="36195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GB"/>
              <a:t>In the late 2000s, Greece faced a severe </a:t>
            </a:r>
            <a:r>
              <a:rPr b="1" lang="en-GB">
                <a:solidFill>
                  <a:srgbClr val="E69138"/>
                </a:solidFill>
              </a:rPr>
              <a:t>debt crisis</a:t>
            </a:r>
            <a:r>
              <a:rPr lang="en-GB"/>
              <a:t> when it was revealed that the government had been hiding the true extent of its debt. </a:t>
            </a:r>
            <a:endParaRPr/>
          </a:p>
          <a:p>
            <a:pPr indent="0" lvl="0" marL="0" rtl="0" algn="l">
              <a:spcBef>
                <a:spcPts val="1200"/>
              </a:spcBef>
              <a:spcAft>
                <a:spcPts val="1200"/>
              </a:spcAft>
              <a:buClr>
                <a:schemeClr val="dk1"/>
              </a:buClr>
              <a:buSzPts val="1100"/>
              <a:buFont typeface="Arial"/>
              <a:buNone/>
            </a:pPr>
            <a:r>
              <a:rPr lang="en-GB"/>
              <a:t>As a result, the country was unable to repay its </a:t>
            </a:r>
            <a:r>
              <a:rPr b="1" lang="en-GB">
                <a:solidFill>
                  <a:srgbClr val="E69138"/>
                </a:solidFill>
              </a:rPr>
              <a:t>creditors</a:t>
            </a:r>
            <a:r>
              <a:rPr lang="en-GB"/>
              <a:t>, leading to austerity measures, unemployment, and a significant decline in economic growth.</a:t>
            </a:r>
            <a:endParaRPr b="1" i="1">
              <a:solidFill>
                <a:srgbClr val="E69138"/>
              </a:solidFill>
            </a:endParaRPr>
          </a:p>
        </p:txBody>
      </p:sp>
      <p:sp>
        <p:nvSpPr>
          <p:cNvPr id="456" name="Google Shape;45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Debt: The inequal burden</a:t>
            </a:r>
            <a:r>
              <a:rPr b="0" lang="en-GB"/>
              <a:t> </a:t>
            </a:r>
            <a:r>
              <a:rPr b="0" i="1" lang="en-GB" sz="2000"/>
              <a:t>(…)</a:t>
            </a:r>
            <a:endParaRPr/>
          </a:p>
        </p:txBody>
      </p:sp>
      <p:pic>
        <p:nvPicPr>
          <p:cNvPr id="457" name="Google Shape;457;p60"/>
          <p:cNvPicPr preferRelativeResize="0"/>
          <p:nvPr/>
        </p:nvPicPr>
        <p:blipFill>
          <a:blip r:embed="rId3">
            <a:alphaModFix/>
          </a:blip>
          <a:stretch>
            <a:fillRect/>
          </a:stretch>
        </p:blipFill>
        <p:spPr>
          <a:xfrm>
            <a:off x="5931180" y="0"/>
            <a:ext cx="3212821" cy="4820398"/>
          </a:xfrm>
          <a:prstGeom prst="rect">
            <a:avLst/>
          </a:prstGeom>
          <a:noFill/>
          <a:ln>
            <a:noFill/>
          </a:ln>
        </p:spPr>
      </p:pic>
      <p:sp>
        <p:nvSpPr>
          <p:cNvPr id="458" name="Google Shape;458;p60"/>
          <p:cNvSpPr txBox="1"/>
          <p:nvPr/>
        </p:nvSpPr>
        <p:spPr>
          <a:xfrm>
            <a:off x="5931250" y="4820400"/>
            <a:ext cx="32127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 Tan Kaninthanond</a:t>
            </a:r>
            <a:r>
              <a:rPr lang="en-GB" sz="900">
                <a:solidFill>
                  <a:srgbClr val="434343"/>
                </a:solidFill>
                <a:latin typeface="Times New Roman"/>
                <a:ea typeface="Times New Roman"/>
                <a:cs typeface="Times New Roman"/>
                <a:sym typeface="Times New Roman"/>
              </a:rPr>
              <a:t> on</a:t>
            </a:r>
            <a:r>
              <a:rPr lang="en-GB" sz="900">
                <a:solidFill>
                  <a:srgbClr val="434343"/>
                </a:solidFill>
                <a:uFill>
                  <a:noFill/>
                </a:uFill>
                <a:latin typeface="Times New Roman"/>
                <a:ea typeface="Times New Roman"/>
                <a:cs typeface="Times New Roman"/>
                <a:sym typeface="Times New Roman"/>
                <a:hlinkClick r:id="rId5">
                  <a:extLst>
                    <a:ext uri="{A12FA001-AC4F-418D-AE19-62706E023703}">
                      <ahyp:hlinkClr val="tx"/>
                    </a:ext>
                  </a:extLst>
                </a:hlinkClick>
              </a:rPr>
              <a:t> Unsplash</a:t>
            </a:r>
            <a:endParaRPr sz="900">
              <a:solidFill>
                <a:srgbClr val="434343"/>
              </a:solidFill>
              <a:latin typeface="Times New Roman"/>
              <a:ea typeface="Times New Roman"/>
              <a:cs typeface="Times New Roman"/>
              <a:sym typeface="Times New Roman"/>
            </a:endParaRPr>
          </a:p>
        </p:txBody>
      </p:sp>
      <p:sp>
        <p:nvSpPr>
          <p:cNvPr id="459" name="Google Shape;459;p60"/>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txBox="1"/>
          <p:nvPr/>
        </p:nvSpPr>
        <p:spPr>
          <a:xfrm>
            <a:off x="4902750" y="1207775"/>
            <a:ext cx="3829800" cy="15699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b="1" i="1" lang="en-GB" sz="1800">
                <a:solidFill>
                  <a:srgbClr val="B45F06"/>
                </a:solidFill>
              </a:rPr>
              <a:t>Gross Domestic Product</a:t>
            </a:r>
            <a:r>
              <a:rPr i="1" lang="en-GB" sz="1800"/>
              <a:t> (GDP) is a measure of the total value of goods and services produced within a country over a period of time, typically a year.</a:t>
            </a:r>
            <a:endParaRPr i="1" sz="1800"/>
          </a:p>
        </p:txBody>
      </p:sp>
      <p:pic>
        <p:nvPicPr>
          <p:cNvPr id="465" name="Google Shape;465;p61">
            <a:hlinkClick r:id="rId3"/>
          </p:cNvPr>
          <p:cNvPicPr preferRelativeResize="0"/>
          <p:nvPr/>
        </p:nvPicPr>
        <p:blipFill rotWithShape="1">
          <a:blip r:embed="rId4">
            <a:alphaModFix/>
          </a:blip>
          <a:srcRect b="33413" l="0" r="0" t="0"/>
          <a:stretch/>
        </p:blipFill>
        <p:spPr>
          <a:xfrm>
            <a:off x="311700" y="3294575"/>
            <a:ext cx="8520602" cy="1218950"/>
          </a:xfrm>
          <a:prstGeom prst="rect">
            <a:avLst/>
          </a:prstGeom>
          <a:noFill/>
          <a:ln>
            <a:noFill/>
          </a:ln>
        </p:spPr>
      </p:pic>
      <p:sp>
        <p:nvSpPr>
          <p:cNvPr id="466" name="Google Shape;46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Debt: The inequal burden</a:t>
            </a:r>
            <a:r>
              <a:rPr b="0" lang="en-GB"/>
              <a:t> </a:t>
            </a:r>
            <a:r>
              <a:rPr b="0" i="1" lang="en-GB" sz="2000"/>
              <a:t>(…)</a:t>
            </a:r>
            <a:endParaRPr/>
          </a:p>
        </p:txBody>
      </p:sp>
      <p:sp>
        <p:nvSpPr>
          <p:cNvPr id="467" name="Google Shape;467;p61"/>
          <p:cNvSpPr txBox="1"/>
          <p:nvPr>
            <p:ph idx="1" type="body"/>
          </p:nvPr>
        </p:nvSpPr>
        <p:spPr>
          <a:xfrm>
            <a:off x="311700" y="1152475"/>
            <a:ext cx="43908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1000"/>
              </a:spcBef>
              <a:spcAft>
                <a:spcPts val="0"/>
              </a:spcAft>
              <a:buNone/>
            </a:pPr>
            <a:r>
              <a:rPr lang="en-GB" sz="1800"/>
              <a:t>H</a:t>
            </a:r>
            <a:r>
              <a:rPr lang="en-GB" sz="1800"/>
              <a:t>ow can we measure the risk of a country taking on too much debt? </a:t>
            </a:r>
            <a:endParaRPr sz="1800"/>
          </a:p>
          <a:p>
            <a:pPr indent="0" lvl="0" marL="0" rtl="0" algn="l">
              <a:lnSpc>
                <a:spcPct val="115000"/>
              </a:lnSpc>
              <a:spcBef>
                <a:spcPts val="1200"/>
              </a:spcBef>
              <a:spcAft>
                <a:spcPts val="1200"/>
              </a:spcAft>
              <a:buNone/>
            </a:pPr>
            <a:r>
              <a:rPr lang="en-GB" sz="1800"/>
              <a:t>One way is the </a:t>
            </a:r>
            <a:r>
              <a:rPr b="1" lang="en-GB" sz="1800">
                <a:solidFill>
                  <a:srgbClr val="E69138"/>
                </a:solidFill>
              </a:rPr>
              <a:t>debt-to-GDP ratio</a:t>
            </a:r>
            <a:r>
              <a:rPr lang="en-GB" sz="1800"/>
              <a:t>, which shows the amount of a country’s total debt as a percentage of its GDP.</a:t>
            </a:r>
            <a:endParaRPr b="1" i="1" sz="1800">
              <a:solidFill>
                <a:srgbClr val="E69138"/>
              </a:solidFill>
            </a:endParaRPr>
          </a:p>
        </p:txBody>
      </p:sp>
      <p:sp>
        <p:nvSpPr>
          <p:cNvPr id="468" name="Google Shape;468;p61"/>
          <p:cNvSpPr txBox="1"/>
          <p:nvPr/>
        </p:nvSpPr>
        <p:spPr>
          <a:xfrm>
            <a:off x="311625" y="4513525"/>
            <a:ext cx="85206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Source: </a:t>
            </a:r>
            <a:r>
              <a:rPr lang="en-GB" sz="900">
                <a:solidFill>
                  <a:srgbClr val="434343"/>
                </a:solidFill>
                <a:uFill>
                  <a:noFill/>
                </a:uFill>
                <a:latin typeface="Times New Roman"/>
                <a:ea typeface="Times New Roman"/>
                <a:cs typeface="Times New Roman"/>
                <a:sym typeface="Times New Roman"/>
                <a:hlinkClick r:id="rId5">
                  <a:extLst>
                    <a:ext uri="{A12FA001-AC4F-418D-AE19-62706E023703}">
                      <ahyp:hlinkClr val="tx"/>
                    </a:ext>
                  </a:extLst>
                </a:hlinkClick>
              </a:rPr>
              <a:t>usdebtclock.org</a:t>
            </a:r>
            <a:endParaRPr sz="900">
              <a:solidFill>
                <a:srgbClr val="434343"/>
              </a:solidFill>
              <a:latin typeface="Times New Roman"/>
              <a:ea typeface="Times New Roman"/>
              <a:cs typeface="Times New Roman"/>
              <a:sym typeface="Times New Roman"/>
            </a:endParaRPr>
          </a:p>
        </p:txBody>
      </p:sp>
      <p:sp>
        <p:nvSpPr>
          <p:cNvPr id="469" name="Google Shape;469;p61"/>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Debt: The inequal burden</a:t>
            </a:r>
            <a:r>
              <a:rPr b="0" lang="en-GB"/>
              <a:t> </a:t>
            </a:r>
            <a:r>
              <a:rPr b="0" i="1" lang="en-GB" sz="2000"/>
              <a:t>(…)</a:t>
            </a:r>
            <a:endParaRPr/>
          </a:p>
        </p:txBody>
      </p:sp>
      <p:sp>
        <p:nvSpPr>
          <p:cNvPr id="475" name="Google Shape;475;p62"/>
          <p:cNvSpPr txBox="1"/>
          <p:nvPr>
            <p:ph idx="1" type="body"/>
          </p:nvPr>
        </p:nvSpPr>
        <p:spPr>
          <a:xfrm>
            <a:off x="311700" y="1152475"/>
            <a:ext cx="7455300" cy="36195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0"/>
              </a:spcAft>
              <a:buNone/>
            </a:pPr>
            <a:r>
              <a:rPr lang="en-GB"/>
              <a:t>It’s important to remember that the </a:t>
            </a:r>
            <a:r>
              <a:rPr b="1" lang="en-GB">
                <a:solidFill>
                  <a:srgbClr val="E69138"/>
                </a:solidFill>
              </a:rPr>
              <a:t>debt-to-GDP ratio</a:t>
            </a:r>
            <a:r>
              <a:rPr lang="en-GB"/>
              <a:t> is only one part of understanding a country’s money situation.</a:t>
            </a:r>
            <a:endParaRPr/>
          </a:p>
          <a:p>
            <a:pPr indent="0" lvl="0" marL="0" rtl="0" algn="l">
              <a:lnSpc>
                <a:spcPct val="100000"/>
              </a:lnSpc>
              <a:spcBef>
                <a:spcPts val="1200"/>
              </a:spcBef>
              <a:spcAft>
                <a:spcPts val="0"/>
              </a:spcAft>
              <a:buNone/>
            </a:pPr>
            <a:r>
              <a:rPr lang="en-GB"/>
              <a:t>The ratio is a way to determine if a country will be able to pay its debts.</a:t>
            </a:r>
            <a:endParaRPr/>
          </a:p>
          <a:p>
            <a:pPr indent="-342900" lvl="0" marL="457200" rtl="0" algn="l">
              <a:lnSpc>
                <a:spcPct val="100000"/>
              </a:lnSpc>
              <a:spcBef>
                <a:spcPts val="1200"/>
              </a:spcBef>
              <a:spcAft>
                <a:spcPts val="0"/>
              </a:spcAft>
              <a:buClr>
                <a:srgbClr val="E69138"/>
              </a:buClr>
              <a:buSzPts val="1800"/>
              <a:buChar char="●"/>
            </a:pPr>
            <a:r>
              <a:rPr lang="en-GB"/>
              <a:t>If the ratio is </a:t>
            </a:r>
            <a:r>
              <a:rPr b="1" lang="en-GB">
                <a:solidFill>
                  <a:srgbClr val="E69138"/>
                </a:solidFill>
              </a:rPr>
              <a:t>high</a:t>
            </a:r>
            <a:r>
              <a:rPr lang="en-GB"/>
              <a:t>, the country may have trouble paying its debts in the future.</a:t>
            </a:r>
            <a:endParaRPr/>
          </a:p>
          <a:p>
            <a:pPr indent="-342900" lvl="0" marL="457200" rtl="0" algn="l">
              <a:lnSpc>
                <a:spcPct val="100000"/>
              </a:lnSpc>
              <a:spcBef>
                <a:spcPts val="1200"/>
              </a:spcBef>
              <a:spcAft>
                <a:spcPts val="1200"/>
              </a:spcAft>
              <a:buClr>
                <a:srgbClr val="E69138"/>
              </a:buClr>
              <a:buSzPts val="1800"/>
              <a:buChar char="●"/>
            </a:pPr>
            <a:r>
              <a:rPr lang="en-GB"/>
              <a:t>If the ratio is </a:t>
            </a:r>
            <a:r>
              <a:rPr b="1" lang="en-GB">
                <a:solidFill>
                  <a:srgbClr val="E69138"/>
                </a:solidFill>
              </a:rPr>
              <a:t>low</a:t>
            </a:r>
            <a:r>
              <a:rPr lang="en-GB"/>
              <a:t>, the country may be able to pay its debts easily and be in good financial shape.</a:t>
            </a:r>
            <a:endParaRPr/>
          </a:p>
        </p:txBody>
      </p:sp>
      <p:pic>
        <p:nvPicPr>
          <p:cNvPr id="476" name="Google Shape;476;p62">
            <a:hlinkClick r:id="rId3"/>
          </p:cNvPr>
          <p:cNvPicPr preferRelativeResize="0"/>
          <p:nvPr/>
        </p:nvPicPr>
        <p:blipFill>
          <a:blip r:embed="rId4">
            <a:alphaModFix/>
          </a:blip>
          <a:stretch>
            <a:fillRect/>
          </a:stretch>
        </p:blipFill>
        <p:spPr>
          <a:xfrm>
            <a:off x="311700" y="3833800"/>
            <a:ext cx="8520600" cy="679718"/>
          </a:xfrm>
          <a:prstGeom prst="rect">
            <a:avLst/>
          </a:prstGeom>
          <a:noFill/>
          <a:ln>
            <a:noFill/>
          </a:ln>
        </p:spPr>
      </p:pic>
      <p:sp>
        <p:nvSpPr>
          <p:cNvPr id="477" name="Google Shape;477;p62"/>
          <p:cNvSpPr txBox="1"/>
          <p:nvPr/>
        </p:nvSpPr>
        <p:spPr>
          <a:xfrm>
            <a:off x="311700" y="4513525"/>
            <a:ext cx="85206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Source: </a:t>
            </a:r>
            <a:r>
              <a:rPr lang="en-GB" sz="900">
                <a:solidFill>
                  <a:srgbClr val="434343"/>
                </a:solidFill>
                <a:uFill>
                  <a:noFill/>
                </a:uFill>
                <a:latin typeface="Times New Roman"/>
                <a:ea typeface="Times New Roman"/>
                <a:cs typeface="Times New Roman"/>
                <a:sym typeface="Times New Roman"/>
                <a:hlinkClick r:id="rId5">
                  <a:extLst>
                    <a:ext uri="{A12FA001-AC4F-418D-AE19-62706E023703}">
                      <ahyp:hlinkClr val="tx"/>
                    </a:ext>
                  </a:extLst>
                </a:hlinkClick>
              </a:rPr>
              <a:t>usdebtclock.org</a:t>
            </a:r>
            <a:endParaRPr sz="900">
              <a:solidFill>
                <a:srgbClr val="434343"/>
              </a:solidFill>
              <a:latin typeface="Times New Roman"/>
              <a:ea typeface="Times New Roman"/>
              <a:cs typeface="Times New Roman"/>
              <a:sym typeface="Times New Roman"/>
            </a:endParaRPr>
          </a:p>
        </p:txBody>
      </p:sp>
      <p:sp>
        <p:nvSpPr>
          <p:cNvPr id="478" name="Google Shape;478;p62"/>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311700" y="3432175"/>
            <a:ext cx="8520600" cy="127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69138"/>
                </a:solidFill>
              </a:rPr>
              <a:t>3.5</a:t>
            </a:r>
            <a:r>
              <a:rPr lang="en-GB"/>
              <a:t>  </a:t>
            </a:r>
            <a:r>
              <a:rPr lang="en-GB"/>
              <a:t>Addressing wealth inequality</a:t>
            </a:r>
            <a:endParaRPr b="0" sz="1800">
              <a:latin typeface="Poppins"/>
              <a:ea typeface="Poppins"/>
              <a:cs typeface="Poppins"/>
              <a:sym typeface="Poppins"/>
            </a:endParaRPr>
          </a:p>
        </p:txBody>
      </p:sp>
      <p:sp>
        <p:nvSpPr>
          <p:cNvPr id="484" name="Google Shape;484;p63"/>
          <p:cNvSpPr txBox="1"/>
          <p:nvPr>
            <p:ph idx="1" type="subTitle"/>
          </p:nvPr>
        </p:nvSpPr>
        <p:spPr>
          <a:xfrm>
            <a:off x="347000" y="494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0" lang="en-GB" sz="2200">
                <a:latin typeface="Poppins Light"/>
                <a:ea typeface="Poppins Light"/>
                <a:cs typeface="Poppins Light"/>
                <a:sym typeface="Poppins Light"/>
              </a:rPr>
              <a:t>My First Bitcoin </a:t>
            </a:r>
            <a:r>
              <a:rPr i="0" lang="en-GB" sz="2200">
                <a:solidFill>
                  <a:srgbClr val="073763"/>
                </a:solidFill>
                <a:latin typeface="Poppins Light"/>
                <a:ea typeface="Poppins Light"/>
                <a:cs typeface="Poppins Light"/>
                <a:sym typeface="Poppins Light"/>
              </a:rPr>
              <a:t>|</a:t>
            </a:r>
            <a:r>
              <a:rPr i="0" lang="en-GB" sz="2200">
                <a:latin typeface="Poppins Light"/>
                <a:ea typeface="Poppins Light"/>
                <a:cs typeface="Poppins Light"/>
                <a:sym typeface="Poppins Light"/>
              </a:rPr>
              <a:t> Chapter 3</a:t>
            </a:r>
            <a:endParaRPr i="0" sz="2200">
              <a:latin typeface="Poppins Light"/>
              <a:ea typeface="Poppins Light"/>
              <a:cs typeface="Poppins Light"/>
              <a:sym typeface="Poppins Light"/>
            </a:endParaRPr>
          </a:p>
        </p:txBody>
      </p:sp>
      <p:pic>
        <p:nvPicPr>
          <p:cNvPr id="485" name="Google Shape;485;p63"/>
          <p:cNvPicPr preferRelativeResize="0"/>
          <p:nvPr/>
        </p:nvPicPr>
        <p:blipFill rotWithShape="1">
          <a:blip r:embed="rId3">
            <a:alphaModFix amt="21000"/>
          </a:blip>
          <a:srcRect b="0" l="1634" r="2230" t="0"/>
          <a:stretch/>
        </p:blipFill>
        <p:spPr>
          <a:xfrm>
            <a:off x="0" y="1710675"/>
            <a:ext cx="9144003" cy="1202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4"/>
          <p:cNvSpPr txBox="1"/>
          <p:nvPr>
            <p:ph idx="1" type="body"/>
          </p:nvPr>
        </p:nvSpPr>
        <p:spPr>
          <a:xfrm>
            <a:off x="311700" y="1152475"/>
            <a:ext cx="4186200" cy="3619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The transition from commodity-based currencies to the fiat system brought about several challenges. Issues with the current monetary system include:</a:t>
            </a:r>
            <a:endParaRPr/>
          </a:p>
          <a:p>
            <a:pPr indent="-342900" lvl="0" marL="457200" rtl="0" algn="l">
              <a:spcBef>
                <a:spcPts val="1200"/>
              </a:spcBef>
              <a:spcAft>
                <a:spcPts val="0"/>
              </a:spcAft>
              <a:buClr>
                <a:srgbClr val="E69138"/>
              </a:buClr>
              <a:buSzPts val="1800"/>
              <a:buChar char="●"/>
            </a:pPr>
            <a:r>
              <a:rPr lang="en-GB"/>
              <a:t>Inflation</a:t>
            </a:r>
            <a:endParaRPr/>
          </a:p>
          <a:p>
            <a:pPr indent="-342900" lvl="0" marL="457200" rtl="0" algn="l">
              <a:spcBef>
                <a:spcPts val="0"/>
              </a:spcBef>
              <a:spcAft>
                <a:spcPts val="0"/>
              </a:spcAft>
              <a:buClr>
                <a:srgbClr val="E69138"/>
              </a:buClr>
              <a:buSzPts val="1800"/>
              <a:buChar char="●"/>
            </a:pPr>
            <a:r>
              <a:rPr lang="en-GB"/>
              <a:t>Debasement</a:t>
            </a:r>
            <a:endParaRPr/>
          </a:p>
          <a:p>
            <a:pPr indent="-342900" lvl="0" marL="457200" rtl="0" algn="l">
              <a:spcBef>
                <a:spcPts val="0"/>
              </a:spcBef>
              <a:spcAft>
                <a:spcPts val="0"/>
              </a:spcAft>
              <a:buClr>
                <a:srgbClr val="E69138"/>
              </a:buClr>
              <a:buSzPts val="1800"/>
              <a:buChar char="●"/>
            </a:pPr>
            <a:r>
              <a:rPr lang="en-GB"/>
              <a:t>Excessive debt</a:t>
            </a:r>
            <a:endParaRPr/>
          </a:p>
          <a:p>
            <a:pPr indent="-342900" lvl="0" marL="457200" rtl="0" algn="l">
              <a:spcBef>
                <a:spcPts val="0"/>
              </a:spcBef>
              <a:spcAft>
                <a:spcPts val="0"/>
              </a:spcAft>
              <a:buClr>
                <a:srgbClr val="E69138"/>
              </a:buClr>
              <a:buSzPts val="1800"/>
              <a:buChar char="●"/>
            </a:pPr>
            <a:r>
              <a:rPr lang="en-GB"/>
              <a:t>Wealth inequality</a:t>
            </a:r>
            <a:endParaRPr/>
          </a:p>
          <a:p>
            <a:pPr indent="-342900" lvl="0" marL="457200" rtl="0" algn="l">
              <a:spcBef>
                <a:spcPts val="0"/>
              </a:spcBef>
              <a:spcAft>
                <a:spcPts val="0"/>
              </a:spcAft>
              <a:buClr>
                <a:srgbClr val="E69138"/>
              </a:buClr>
              <a:buSzPts val="1800"/>
              <a:buChar char="●"/>
            </a:pPr>
            <a:r>
              <a:rPr lang="en-GB"/>
              <a:t>Privacy risks</a:t>
            </a:r>
            <a:endParaRPr/>
          </a:p>
          <a:p>
            <a:pPr indent="-342900" lvl="0" marL="457200" rtl="0" algn="l">
              <a:spcBef>
                <a:spcPts val="0"/>
              </a:spcBef>
              <a:spcAft>
                <a:spcPts val="0"/>
              </a:spcAft>
              <a:buClr>
                <a:srgbClr val="E69138"/>
              </a:buClr>
              <a:buSzPts val="1800"/>
              <a:buChar char="●"/>
            </a:pPr>
            <a:r>
              <a:rPr lang="en-GB"/>
              <a:t>F</a:t>
            </a:r>
            <a:r>
              <a:rPr lang="en-GB"/>
              <a:t>inancial censorship</a:t>
            </a:r>
            <a:endParaRPr/>
          </a:p>
          <a:p>
            <a:pPr indent="-342900" lvl="0" marL="457200" rtl="0" algn="l">
              <a:spcBef>
                <a:spcPts val="0"/>
              </a:spcBef>
              <a:spcAft>
                <a:spcPts val="0"/>
              </a:spcAft>
              <a:buClr>
                <a:srgbClr val="E69138"/>
              </a:buClr>
              <a:buSzPts val="1800"/>
              <a:buChar char="●"/>
            </a:pPr>
            <a:r>
              <a:rPr lang="en-GB"/>
              <a:t>Concerns about control</a:t>
            </a:r>
            <a:endParaRPr/>
          </a:p>
        </p:txBody>
      </p:sp>
      <p:sp>
        <p:nvSpPr>
          <p:cNvPr id="491" name="Google Shape;49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Addressing wealth inequality</a:t>
            </a:r>
            <a:endParaRPr/>
          </a:p>
        </p:txBody>
      </p:sp>
      <p:sp>
        <p:nvSpPr>
          <p:cNvPr id="492" name="Google Shape;492;p64"/>
          <p:cNvSpPr txBox="1"/>
          <p:nvPr>
            <p:ph idx="1" type="body"/>
          </p:nvPr>
        </p:nvSpPr>
        <p:spPr>
          <a:xfrm>
            <a:off x="4705600" y="1152475"/>
            <a:ext cx="4089600" cy="36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need for a </a:t>
            </a:r>
            <a:r>
              <a:rPr b="1" lang="en-GB">
                <a:solidFill>
                  <a:srgbClr val="E69138"/>
                </a:solidFill>
              </a:rPr>
              <a:t>viable alternative</a:t>
            </a:r>
            <a:r>
              <a:rPr lang="en-GB"/>
              <a:t> is increasingly urgent in today’s digital, interconnected world.</a:t>
            </a:r>
            <a:endParaRPr/>
          </a:p>
          <a:p>
            <a:pPr indent="0" lvl="0" marL="0" rtl="0" algn="l">
              <a:spcBef>
                <a:spcPts val="1200"/>
              </a:spcBef>
              <a:spcAft>
                <a:spcPts val="0"/>
              </a:spcAft>
              <a:buNone/>
            </a:pPr>
            <a:r>
              <a:rPr b="1" lang="en-GB">
                <a:solidFill>
                  <a:srgbClr val="E69138"/>
                </a:solidFill>
              </a:rPr>
              <a:t>Bitcoin </a:t>
            </a:r>
            <a:r>
              <a:rPr lang="en-GB"/>
              <a:t>was invented as a potential solution to these issues with fiat.</a:t>
            </a:r>
            <a:endParaRPr/>
          </a:p>
          <a:p>
            <a:pPr indent="0" lvl="0" marL="0" rtl="0" algn="l">
              <a:spcBef>
                <a:spcPts val="1200"/>
              </a:spcBef>
              <a:spcAft>
                <a:spcPts val="1200"/>
              </a:spcAft>
              <a:buNone/>
            </a:pPr>
            <a:r>
              <a:rPr lang="en-GB"/>
              <a:t>Operating independently of central banks, </a:t>
            </a:r>
            <a:r>
              <a:rPr b="1" lang="en-GB">
                <a:solidFill>
                  <a:srgbClr val="E69138"/>
                </a:solidFill>
              </a:rPr>
              <a:t>Bitcoin </a:t>
            </a:r>
            <a:r>
              <a:rPr lang="en-GB"/>
              <a:t>enables peer-to-peer transactions without intermediaries, making it a groundbreaking innovation in the financial industry.</a:t>
            </a:r>
            <a:endParaRPr/>
          </a:p>
        </p:txBody>
      </p:sp>
      <p:sp>
        <p:nvSpPr>
          <p:cNvPr id="493" name="Google Shape;493;p64"/>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5"/>
          <p:cNvSpPr txBox="1"/>
          <p:nvPr>
            <p:ph idx="1" type="body"/>
          </p:nvPr>
        </p:nvSpPr>
        <p:spPr>
          <a:xfrm>
            <a:off x="4868875" y="1152475"/>
            <a:ext cx="3926400" cy="36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a:t>
            </a:r>
            <a:r>
              <a:rPr lang="en-GB"/>
              <a:t> key benefit of Bitcoin is that it operates without a central authority. </a:t>
            </a:r>
            <a:endParaRPr/>
          </a:p>
          <a:p>
            <a:pPr indent="0" lvl="0" marL="0" rtl="0" algn="l">
              <a:spcBef>
                <a:spcPts val="1200"/>
              </a:spcBef>
              <a:spcAft>
                <a:spcPts val="1200"/>
              </a:spcAft>
              <a:buNone/>
            </a:pPr>
            <a:r>
              <a:rPr b="1" lang="en-GB">
                <a:solidFill>
                  <a:srgbClr val="E69138"/>
                </a:solidFill>
              </a:rPr>
              <a:t>Nobody controls Bitcoin</a:t>
            </a:r>
            <a:r>
              <a:rPr lang="en-GB"/>
              <a:t>, and it has </a:t>
            </a:r>
            <a:r>
              <a:rPr lang="en-GB"/>
              <a:t>been </a:t>
            </a:r>
            <a:r>
              <a:rPr lang="en-GB"/>
              <a:t>operating since January 3, 2009, without any major </a:t>
            </a:r>
            <a:r>
              <a:rPr lang="en-GB"/>
              <a:t>disruptions</a:t>
            </a:r>
            <a:r>
              <a:rPr lang="en-GB"/>
              <a:t> or shutdowns.</a:t>
            </a:r>
            <a:endParaRPr i="1" sz="2400">
              <a:solidFill>
                <a:srgbClr val="E69138"/>
              </a:solidFill>
              <a:latin typeface="Poppins Black"/>
              <a:ea typeface="Poppins Black"/>
              <a:cs typeface="Poppins Black"/>
              <a:sym typeface="Poppins Black"/>
            </a:endParaRPr>
          </a:p>
        </p:txBody>
      </p:sp>
      <p:sp>
        <p:nvSpPr>
          <p:cNvPr id="499" name="Google Shape;499;p65"/>
          <p:cNvSpPr txBox="1"/>
          <p:nvPr>
            <p:ph idx="1" type="body"/>
          </p:nvPr>
        </p:nvSpPr>
        <p:spPr>
          <a:xfrm>
            <a:off x="311700" y="1152475"/>
            <a:ext cx="4260300" cy="36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Key features of Bitcoin include </a:t>
            </a:r>
            <a:r>
              <a:rPr lang="en-GB"/>
              <a:t>its </a:t>
            </a:r>
            <a:r>
              <a:rPr b="1" lang="en-GB">
                <a:solidFill>
                  <a:srgbClr val="E69138"/>
                </a:solidFill>
              </a:rPr>
              <a:t>d</a:t>
            </a:r>
            <a:r>
              <a:rPr b="1" lang="en-GB">
                <a:solidFill>
                  <a:srgbClr val="E69138"/>
                </a:solidFill>
              </a:rPr>
              <a:t>ecentralized network</a:t>
            </a:r>
            <a:r>
              <a:rPr lang="en-GB"/>
              <a:t>, which makes it resistant to government interference and manipulation, and its </a:t>
            </a:r>
            <a:r>
              <a:rPr b="1" lang="en-GB">
                <a:solidFill>
                  <a:srgbClr val="E69138"/>
                </a:solidFill>
              </a:rPr>
              <a:t>finite supply</a:t>
            </a:r>
            <a:r>
              <a:rPr lang="en-GB"/>
              <a:t>. </a:t>
            </a:r>
            <a:endParaRPr/>
          </a:p>
          <a:p>
            <a:pPr indent="0" lvl="0" marL="0" rtl="0" algn="l">
              <a:spcBef>
                <a:spcPts val="1200"/>
              </a:spcBef>
              <a:spcAft>
                <a:spcPts val="1200"/>
              </a:spcAft>
              <a:buNone/>
            </a:pPr>
            <a:r>
              <a:rPr lang="en-GB"/>
              <a:t>These attributes make bitcoin scarce and valuable, similar to gold, contributing to its growing popularity as a </a:t>
            </a:r>
            <a:r>
              <a:rPr b="1" lang="en-GB">
                <a:solidFill>
                  <a:srgbClr val="E69138"/>
                </a:solidFill>
              </a:rPr>
              <a:t>store of value</a:t>
            </a:r>
            <a:r>
              <a:rPr lang="en-GB"/>
              <a:t> and investment opportunity.</a:t>
            </a:r>
            <a:endParaRPr/>
          </a:p>
        </p:txBody>
      </p:sp>
      <p:sp>
        <p:nvSpPr>
          <p:cNvPr id="500" name="Google Shape;50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Addressing wealth inequality</a:t>
            </a:r>
            <a:r>
              <a:rPr b="0" lang="en-GB"/>
              <a:t> </a:t>
            </a:r>
            <a:r>
              <a:rPr b="0" i="1" lang="en-GB" sz="2000"/>
              <a:t>(…)</a:t>
            </a:r>
            <a:endParaRPr/>
          </a:p>
        </p:txBody>
      </p:sp>
      <p:sp>
        <p:nvSpPr>
          <p:cNvPr id="501" name="Google Shape;501;p65"/>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Addressing wealth inequality</a:t>
            </a:r>
            <a:r>
              <a:rPr b="0" lang="en-GB"/>
              <a:t> </a:t>
            </a:r>
            <a:r>
              <a:rPr b="0" i="1" lang="en-GB" sz="2000"/>
              <a:t>(…)</a:t>
            </a:r>
            <a:endParaRPr/>
          </a:p>
        </p:txBody>
      </p:sp>
      <p:sp>
        <p:nvSpPr>
          <p:cNvPr id="507" name="Google Shape;507;p66"/>
          <p:cNvSpPr txBox="1"/>
          <p:nvPr>
            <p:ph idx="1" type="body"/>
          </p:nvPr>
        </p:nvSpPr>
        <p:spPr>
          <a:xfrm>
            <a:off x="5039775" y="3174675"/>
            <a:ext cx="3755400" cy="152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GB"/>
              <a:t>In following chapters, we’ll explore Bitcoin’s origins, the technology, and how it addresses the concerns of the current monetary system.</a:t>
            </a:r>
            <a:endParaRPr i="1"/>
          </a:p>
        </p:txBody>
      </p:sp>
      <p:sp>
        <p:nvSpPr>
          <p:cNvPr id="508" name="Google Shape;508;p66"/>
          <p:cNvSpPr txBox="1"/>
          <p:nvPr>
            <p:ph idx="1" type="body"/>
          </p:nvPr>
        </p:nvSpPr>
        <p:spPr>
          <a:xfrm>
            <a:off x="311700" y="1152475"/>
            <a:ext cx="4557300" cy="36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a:t>
            </a:r>
            <a:r>
              <a:rPr b="1" lang="en-GB">
                <a:solidFill>
                  <a:srgbClr val="E69138"/>
                </a:solidFill>
              </a:rPr>
              <a:t>decentralized </a:t>
            </a:r>
            <a:r>
              <a:rPr lang="en-GB"/>
              <a:t>nature of Bitcoin means that it is not subject to the same vulnerabilities as centralized systems, which can be manipulated or controlled by governments, banks, or other institutions. </a:t>
            </a:r>
            <a:endParaRPr/>
          </a:p>
          <a:p>
            <a:pPr indent="0" lvl="0" marL="0" rtl="0" algn="l">
              <a:spcBef>
                <a:spcPts val="1200"/>
              </a:spcBef>
              <a:spcAft>
                <a:spcPts val="1200"/>
              </a:spcAft>
              <a:buNone/>
            </a:pPr>
            <a:r>
              <a:rPr lang="en-GB"/>
              <a:t>This lack of control has also been a major factor in addressing wealth inequality, as Bitcoin is </a:t>
            </a:r>
            <a:r>
              <a:rPr b="1" lang="en-GB">
                <a:solidFill>
                  <a:srgbClr val="E69138"/>
                </a:solidFill>
              </a:rPr>
              <a:t>accessible to anyone</a:t>
            </a:r>
            <a:r>
              <a:rPr lang="en-GB"/>
              <a:t> with an internet connection, regardless of their socioeconomic status.</a:t>
            </a:r>
            <a:endParaRPr/>
          </a:p>
        </p:txBody>
      </p:sp>
      <p:pic>
        <p:nvPicPr>
          <p:cNvPr id="509" name="Google Shape;509;p66"/>
          <p:cNvPicPr preferRelativeResize="0"/>
          <p:nvPr/>
        </p:nvPicPr>
        <p:blipFill>
          <a:blip r:embed="rId3">
            <a:alphaModFix/>
          </a:blip>
          <a:stretch>
            <a:fillRect/>
          </a:stretch>
        </p:blipFill>
        <p:spPr>
          <a:xfrm>
            <a:off x="5117575" y="1076275"/>
            <a:ext cx="3406848" cy="1916329"/>
          </a:xfrm>
          <a:prstGeom prst="rect">
            <a:avLst/>
          </a:prstGeom>
          <a:noFill/>
          <a:ln>
            <a:noFill/>
          </a:ln>
        </p:spPr>
      </p:pic>
      <p:sp>
        <p:nvSpPr>
          <p:cNvPr id="510" name="Google Shape;510;p66"/>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14" name="Shape 514"/>
        <p:cNvGrpSpPr/>
        <p:nvPr/>
      </p:nvGrpSpPr>
      <p:grpSpPr>
        <a:xfrm>
          <a:off x="0" y="0"/>
          <a:ext cx="0" cy="0"/>
          <a:chOff x="0" y="0"/>
          <a:chExt cx="0" cy="0"/>
        </a:xfrm>
      </p:grpSpPr>
      <p:pic>
        <p:nvPicPr>
          <p:cNvPr id="515" name="Google Shape;515;p67">
            <a:hlinkClick r:id="rId3"/>
          </p:cNvPr>
          <p:cNvPicPr preferRelativeResize="0"/>
          <p:nvPr/>
        </p:nvPicPr>
        <p:blipFill>
          <a:blip r:embed="rId4">
            <a:alphaModFix/>
          </a:blip>
          <a:stretch>
            <a:fillRect/>
          </a:stretch>
        </p:blipFill>
        <p:spPr>
          <a:xfrm>
            <a:off x="3721136" y="2279136"/>
            <a:ext cx="1701721" cy="839515"/>
          </a:xfrm>
          <a:prstGeom prst="rect">
            <a:avLst/>
          </a:prstGeom>
          <a:noFill/>
          <a:ln>
            <a:noFill/>
          </a:ln>
        </p:spPr>
      </p:pic>
      <p:pic>
        <p:nvPicPr>
          <p:cNvPr id="516" name="Google Shape;516;p67">
            <a:hlinkClick r:id="rId5"/>
          </p:cNvPr>
          <p:cNvPicPr preferRelativeResize="0"/>
          <p:nvPr/>
        </p:nvPicPr>
        <p:blipFill>
          <a:blip r:embed="rId6">
            <a:alphaModFix/>
          </a:blip>
          <a:stretch>
            <a:fillRect/>
          </a:stretch>
        </p:blipFill>
        <p:spPr>
          <a:xfrm>
            <a:off x="4080795" y="343895"/>
            <a:ext cx="982418" cy="982418"/>
          </a:xfrm>
          <a:prstGeom prst="rect">
            <a:avLst/>
          </a:prstGeom>
          <a:noFill/>
          <a:ln>
            <a:noFill/>
          </a:ln>
        </p:spPr>
      </p:pic>
      <p:sp>
        <p:nvSpPr>
          <p:cNvPr id="517" name="Google Shape;517;p67"/>
          <p:cNvSpPr txBox="1"/>
          <p:nvPr/>
        </p:nvSpPr>
        <p:spPr>
          <a:xfrm>
            <a:off x="0" y="1478725"/>
            <a:ext cx="9144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GB">
                <a:solidFill>
                  <a:srgbClr val="9FC5E8"/>
                </a:solidFill>
              </a:rPr>
              <a:t>Material </a:t>
            </a:r>
            <a:r>
              <a:rPr i="1" lang="en-GB">
                <a:solidFill>
                  <a:srgbClr val="9FC5E8"/>
                </a:solidFill>
              </a:rPr>
              <a:t>a</a:t>
            </a:r>
            <a:r>
              <a:rPr i="1" lang="en-GB">
                <a:solidFill>
                  <a:srgbClr val="9FC5E8"/>
                </a:solidFill>
              </a:rPr>
              <a:t>dapted from </a:t>
            </a:r>
            <a:r>
              <a:rPr i="1" lang="en-GB">
                <a:solidFill>
                  <a:schemeClr val="lt1"/>
                </a:solidFill>
                <a:uFill>
                  <a:noFill/>
                </a:uFill>
                <a:hlinkClick r:id="rId7">
                  <a:extLst>
                    <a:ext uri="{A12FA001-AC4F-418D-AE19-62706E023703}">
                      <ahyp:hlinkClr val="tx"/>
                    </a:ext>
                  </a:extLst>
                </a:hlinkClick>
              </a:rPr>
              <a:t>Mi Primer Bitcoin’s</a:t>
            </a:r>
            <a:r>
              <a:rPr i="1" lang="en-GB">
                <a:solidFill>
                  <a:srgbClr val="9FC5E8"/>
                </a:solidFill>
                <a:uFill>
                  <a:noFill/>
                </a:uFill>
                <a:hlinkClick r:id="rId8">
                  <a:extLst>
                    <a:ext uri="{A12FA001-AC4F-418D-AE19-62706E023703}">
                      <ahyp:hlinkClr val="tx"/>
                    </a:ext>
                  </a:extLst>
                </a:hlinkClick>
              </a:rPr>
              <a:t> Bitcoin Diploma</a:t>
            </a:r>
            <a:r>
              <a:rPr i="1" lang="en-GB">
                <a:solidFill>
                  <a:srgbClr val="9FC5E8"/>
                </a:solidFill>
              </a:rPr>
              <a:t>,</a:t>
            </a:r>
            <a:br>
              <a:rPr i="1" lang="en-GB">
                <a:solidFill>
                  <a:srgbClr val="9FC5E8"/>
                </a:solidFill>
              </a:rPr>
            </a:br>
            <a:r>
              <a:rPr i="1" lang="en-GB">
                <a:solidFill>
                  <a:srgbClr val="9FC5E8"/>
                </a:solidFill>
              </a:rPr>
              <a:t>with gratitude by </a:t>
            </a:r>
            <a:r>
              <a:rPr i="1" lang="en-GB">
                <a:solidFill>
                  <a:schemeClr val="lt1"/>
                </a:solidFill>
                <a:uFill>
                  <a:noFill/>
                </a:uFill>
                <a:hlinkClick r:id="rId9">
                  <a:extLst>
                    <a:ext uri="{A12FA001-AC4F-418D-AE19-62706E023703}">
                      <ahyp:hlinkClr val="tx"/>
                    </a:ext>
                  </a:extLst>
                </a:hlinkClick>
              </a:rPr>
              <a:t>Bitcoin Ubuntu</a:t>
            </a:r>
            <a:r>
              <a:rPr i="1" lang="en-GB">
                <a:solidFill>
                  <a:srgbClr val="9FC5E8"/>
                </a:solidFill>
              </a:rPr>
              <a:t>.</a:t>
            </a:r>
            <a:endParaRPr i="1">
              <a:solidFill>
                <a:srgbClr val="9FC5E8"/>
              </a:solidFill>
            </a:endParaRPr>
          </a:p>
        </p:txBody>
      </p:sp>
      <p:sp>
        <p:nvSpPr>
          <p:cNvPr id="518" name="Google Shape;518;p67"/>
          <p:cNvSpPr txBox="1"/>
          <p:nvPr/>
        </p:nvSpPr>
        <p:spPr>
          <a:xfrm>
            <a:off x="0" y="3271050"/>
            <a:ext cx="9144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GB">
                <a:solidFill>
                  <a:srgbClr val="9FC5E8"/>
                </a:solidFill>
              </a:rPr>
              <a:t>As presented online by </a:t>
            </a:r>
            <a:r>
              <a:rPr i="1" lang="en-GB">
                <a:solidFill>
                  <a:schemeClr val="lt1"/>
                </a:solidFill>
                <a:uFill>
                  <a:noFill/>
                </a:uFill>
                <a:hlinkClick r:id="rId10">
                  <a:extLst>
                    <a:ext uri="{A12FA001-AC4F-418D-AE19-62706E023703}">
                      <ahyp:hlinkClr val="tx"/>
                    </a:ext>
                  </a:extLst>
                </a:hlinkClick>
              </a:rPr>
              <a:t>Bitcoin Ubuntu</a:t>
            </a:r>
            <a:r>
              <a:rPr i="1" lang="en-GB">
                <a:solidFill>
                  <a:srgbClr val="9FC5E8"/>
                </a:solidFill>
              </a:rPr>
              <a:t> </a:t>
            </a:r>
            <a:r>
              <a:rPr i="1" lang="en-GB">
                <a:solidFill>
                  <a:srgbClr val="9FC5E8"/>
                </a:solidFill>
              </a:rPr>
              <a:t>on behalf of </a:t>
            </a:r>
            <a:r>
              <a:rPr i="1" lang="en-GB">
                <a:solidFill>
                  <a:schemeClr val="lt1"/>
                </a:solidFill>
                <a:uFill>
                  <a:noFill/>
                </a:uFill>
                <a:hlinkClick r:id="rId11">
                  <a:extLst>
                    <a:ext uri="{A12FA001-AC4F-418D-AE19-62706E023703}">
                      <ahyp:hlinkClr val="tx"/>
                    </a:ext>
                  </a:extLst>
                </a:hlinkClick>
              </a:rPr>
              <a:t>The Core</a:t>
            </a:r>
            <a:r>
              <a:rPr i="1" lang="en-GB">
                <a:solidFill>
                  <a:srgbClr val="9FC5E8"/>
                </a:solidFill>
              </a:rPr>
              <a:t>.</a:t>
            </a:r>
            <a:endParaRPr i="1">
              <a:solidFill>
                <a:srgbClr val="9FC5E8"/>
              </a:solidFill>
            </a:endParaRPr>
          </a:p>
        </p:txBody>
      </p:sp>
      <p:pic>
        <p:nvPicPr>
          <p:cNvPr id="519" name="Google Shape;519;p67">
            <a:hlinkClick r:id="rId12"/>
          </p:cNvPr>
          <p:cNvPicPr preferRelativeResize="0"/>
          <p:nvPr/>
        </p:nvPicPr>
        <p:blipFill>
          <a:blip r:embed="rId13">
            <a:alphaModFix/>
          </a:blip>
          <a:stretch>
            <a:fillRect/>
          </a:stretch>
        </p:blipFill>
        <p:spPr>
          <a:xfrm>
            <a:off x="4080800" y="3823650"/>
            <a:ext cx="982418" cy="9856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4"/>
          <p:cNvPicPr preferRelativeResize="0"/>
          <p:nvPr/>
        </p:nvPicPr>
        <p:blipFill>
          <a:blip r:embed="rId3">
            <a:alphaModFix/>
          </a:blip>
          <a:stretch>
            <a:fillRect/>
          </a:stretch>
        </p:blipFill>
        <p:spPr>
          <a:xfrm>
            <a:off x="858563" y="852738"/>
            <a:ext cx="7426867" cy="3438004"/>
          </a:xfrm>
          <a:prstGeom prst="rect">
            <a:avLst/>
          </a:prstGeom>
          <a:noFill/>
          <a:ln>
            <a:noFill/>
          </a:ln>
        </p:spPr>
      </p:pic>
      <p:sp>
        <p:nvSpPr>
          <p:cNvPr id="83" name="Google Shape;83;p14"/>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nvSpPr>
        <p:spPr>
          <a:xfrm>
            <a:off x="5702175" y="4820400"/>
            <a:ext cx="34419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a:t>
            </a:r>
            <a:r>
              <a:rPr lang="en-GB" sz="900">
                <a:solidFill>
                  <a:srgbClr val="434343"/>
                </a:solidFill>
                <a:uFill>
                  <a:noFill/>
                </a:uFill>
                <a:latin typeface="Times New Roman"/>
                <a:ea typeface="Times New Roman"/>
                <a:cs typeface="Times New Roman"/>
                <a:sym typeface="Times New Roman"/>
                <a:hlinkClick r:id="rId3">
                  <a:extLst>
                    <a:ext uri="{A12FA001-AC4F-418D-AE19-62706E023703}">
                      <ahyp:hlinkClr val="tx"/>
                    </a:ext>
                  </a:extLst>
                </a:hlinkClick>
              </a:rPr>
              <a:t> Steve Knutson</a:t>
            </a:r>
            <a:r>
              <a:rPr lang="en-GB" sz="900">
                <a:solidFill>
                  <a:srgbClr val="434343"/>
                </a:solidFill>
                <a:latin typeface="Times New Roman"/>
                <a:ea typeface="Times New Roman"/>
                <a:cs typeface="Times New Roman"/>
                <a:sym typeface="Times New Roman"/>
              </a:rPr>
              <a:t> on</a:t>
            </a:r>
            <a:r>
              <a:rPr lang="en-GB" sz="900">
                <a:solidFill>
                  <a:srgbClr val="434343"/>
                </a:solidFill>
                <a:uFill>
                  <a:noFill/>
                </a:uFill>
                <a:latin typeface="Times New Roman"/>
                <a:ea typeface="Times New Roman"/>
                <a:cs typeface="Times New Roman"/>
                <a:sym typeface="Times New Roman"/>
                <a:hlinkClick r:id="rId4">
                  <a:extLst>
                    <a:ext uri="{A12FA001-AC4F-418D-AE19-62706E023703}">
                      <ahyp:hlinkClr val="tx"/>
                    </a:ext>
                  </a:extLst>
                </a:hlinkClick>
              </a:rPr>
              <a:t> Unsplash</a:t>
            </a:r>
            <a:endParaRPr sz="900">
              <a:solidFill>
                <a:srgbClr val="434343"/>
              </a:solidFill>
              <a:latin typeface="Times New Roman"/>
              <a:ea typeface="Times New Roman"/>
              <a:cs typeface="Times New Roman"/>
              <a:sym typeface="Times New Roman"/>
            </a:endParaRPr>
          </a:p>
        </p:txBody>
      </p:sp>
      <p:pic>
        <p:nvPicPr>
          <p:cNvPr id="89" name="Google Shape;89;p15"/>
          <p:cNvPicPr preferRelativeResize="0"/>
          <p:nvPr/>
        </p:nvPicPr>
        <p:blipFill rotWithShape="1">
          <a:blip r:embed="rId5">
            <a:alphaModFix/>
          </a:blip>
          <a:srcRect b="1346" l="0" r="0" t="13416"/>
          <a:stretch/>
        </p:blipFill>
        <p:spPr>
          <a:xfrm>
            <a:off x="5702100" y="2617125"/>
            <a:ext cx="3441900" cy="2203273"/>
          </a:xfrm>
          <a:prstGeom prst="rect">
            <a:avLst/>
          </a:prstGeom>
          <a:noFill/>
          <a:ln>
            <a:noFill/>
          </a:ln>
        </p:spPr>
      </p:pic>
      <p:pic>
        <p:nvPicPr>
          <p:cNvPr id="90" name="Google Shape;90;p15"/>
          <p:cNvPicPr preferRelativeResize="0"/>
          <p:nvPr/>
        </p:nvPicPr>
        <p:blipFill rotWithShape="1">
          <a:blip r:embed="rId6">
            <a:alphaModFix/>
          </a:blip>
          <a:srcRect b="1948" l="22424" r="5746" t="12944"/>
          <a:stretch/>
        </p:blipFill>
        <p:spPr>
          <a:xfrm>
            <a:off x="5702100" y="0"/>
            <a:ext cx="3441900" cy="2294024"/>
          </a:xfrm>
          <a:prstGeom prst="rect">
            <a:avLst/>
          </a:prstGeom>
          <a:noFill/>
          <a:ln>
            <a:noFill/>
          </a:ln>
        </p:spPr>
      </p:pic>
      <p:sp>
        <p:nvSpPr>
          <p:cNvPr id="91" name="Google Shape;91;p15"/>
          <p:cNvSpPr txBox="1"/>
          <p:nvPr/>
        </p:nvSpPr>
        <p:spPr>
          <a:xfrm>
            <a:off x="5702150" y="2294025"/>
            <a:ext cx="34419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rgbClr val="434343"/>
                </a:solidFill>
                <a:latin typeface="Times New Roman"/>
                <a:ea typeface="Times New Roman"/>
                <a:cs typeface="Times New Roman"/>
                <a:sym typeface="Times New Roman"/>
              </a:rPr>
              <a:t>Photo by </a:t>
            </a:r>
            <a:r>
              <a:rPr lang="en-GB" sz="900">
                <a:solidFill>
                  <a:srgbClr val="434343"/>
                </a:solidFill>
                <a:uFill>
                  <a:noFill/>
                </a:uFill>
                <a:latin typeface="Times New Roman"/>
                <a:ea typeface="Times New Roman"/>
                <a:cs typeface="Times New Roman"/>
                <a:sym typeface="Times New Roman"/>
                <a:hlinkClick r:id="rId7">
                  <a:extLst>
                    <a:ext uri="{A12FA001-AC4F-418D-AE19-62706E023703}">
                      <ahyp:hlinkClr val="tx"/>
                    </a:ext>
                  </a:extLst>
                </a:hlinkClick>
              </a:rPr>
              <a:t>Miquel Parera</a:t>
            </a:r>
            <a:r>
              <a:rPr lang="en-GB" sz="900">
                <a:solidFill>
                  <a:srgbClr val="434343"/>
                </a:solidFill>
                <a:latin typeface="Times New Roman"/>
                <a:ea typeface="Times New Roman"/>
                <a:cs typeface="Times New Roman"/>
                <a:sym typeface="Times New Roman"/>
              </a:rPr>
              <a:t> on </a:t>
            </a:r>
            <a:r>
              <a:rPr lang="en-GB" sz="900">
                <a:solidFill>
                  <a:srgbClr val="434343"/>
                </a:solidFill>
                <a:uFill>
                  <a:noFill/>
                </a:uFill>
                <a:latin typeface="Times New Roman"/>
                <a:ea typeface="Times New Roman"/>
                <a:cs typeface="Times New Roman"/>
                <a:sym typeface="Times New Roman"/>
                <a:hlinkClick r:id="rId8">
                  <a:extLst>
                    <a:ext uri="{A12FA001-AC4F-418D-AE19-62706E023703}">
                      <ahyp:hlinkClr val="tx"/>
                    </a:ext>
                  </a:extLst>
                </a:hlinkClick>
              </a:rPr>
              <a:t>Unsplash</a:t>
            </a:r>
            <a:endParaRPr sz="900">
              <a:solidFill>
                <a:srgbClr val="434343"/>
              </a:solidFill>
              <a:latin typeface="Times New Roman"/>
              <a:ea typeface="Times New Roman"/>
              <a:cs typeface="Times New Roman"/>
              <a:sym typeface="Times New Roman"/>
            </a:endParaRPr>
          </a:p>
        </p:txBody>
      </p:sp>
      <p:sp>
        <p:nvSpPr>
          <p:cNvPr id="92" name="Google Shape;92;p15"/>
          <p:cNvSpPr txBox="1"/>
          <p:nvPr>
            <p:ph idx="1" type="body"/>
          </p:nvPr>
        </p:nvSpPr>
        <p:spPr>
          <a:xfrm>
            <a:off x="311700" y="1152475"/>
            <a:ext cx="51873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1000"/>
              </a:spcBef>
              <a:spcAft>
                <a:spcPts val="0"/>
              </a:spcAft>
              <a:buSzPts val="1800"/>
              <a:buChar char="●"/>
            </a:pPr>
            <a:r>
              <a:rPr lang="en-GB"/>
              <a:t>D</a:t>
            </a:r>
            <a:r>
              <a:rPr lang="en-GB"/>
              <a:t>uring the </a:t>
            </a:r>
            <a:r>
              <a:rPr b="1" lang="en-GB">
                <a:solidFill>
                  <a:srgbClr val="E69138"/>
                </a:solidFill>
              </a:rPr>
              <a:t>2008 financial crisis</a:t>
            </a:r>
            <a:r>
              <a:rPr lang="en-GB"/>
              <a:t>, the US government bailed out corporations </a:t>
            </a:r>
            <a:r>
              <a:rPr lang="en-GB"/>
              <a:t>such as</a:t>
            </a:r>
            <a:r>
              <a:rPr lang="en-GB"/>
              <a:t> AIG, Citigroup, and Bank of America. </a:t>
            </a:r>
            <a:endParaRPr/>
          </a:p>
          <a:p>
            <a:pPr indent="-342900" lvl="0" marL="457200" rtl="0" algn="l">
              <a:spcBef>
                <a:spcPts val="1200"/>
              </a:spcBef>
              <a:spcAft>
                <a:spcPts val="0"/>
              </a:spcAft>
              <a:buSzPts val="1800"/>
              <a:buChar char="●"/>
            </a:pPr>
            <a:r>
              <a:rPr lang="en-GB"/>
              <a:t>Bailouts were paid for with </a:t>
            </a:r>
            <a:r>
              <a:rPr b="1" lang="en-GB">
                <a:solidFill>
                  <a:srgbClr val="E69138"/>
                </a:solidFill>
              </a:rPr>
              <a:t>taxpayer money</a:t>
            </a:r>
            <a:r>
              <a:rPr lang="en-GB"/>
              <a:t>.</a:t>
            </a:r>
            <a:endParaRPr/>
          </a:p>
          <a:p>
            <a:pPr indent="-342900" lvl="0" marL="457200" rtl="0" algn="l">
              <a:spcBef>
                <a:spcPts val="1000"/>
              </a:spcBef>
              <a:spcAft>
                <a:spcPts val="0"/>
              </a:spcAft>
              <a:buSzPts val="1800"/>
              <a:buChar char="●"/>
            </a:pPr>
            <a:r>
              <a:rPr lang="en-GB"/>
              <a:t>The interests of the </a:t>
            </a:r>
            <a:r>
              <a:rPr b="1" lang="en-GB">
                <a:solidFill>
                  <a:srgbClr val="E69138"/>
                </a:solidFill>
              </a:rPr>
              <a:t>wealthy were protected</a:t>
            </a:r>
            <a:r>
              <a:rPr lang="en-GB"/>
              <a:t>, leaving ordinary citizens to bear the burden of economic hardship. </a:t>
            </a:r>
            <a:endParaRPr/>
          </a:p>
          <a:p>
            <a:pPr indent="-342900" lvl="0" marL="457200" rtl="0" algn="l">
              <a:spcBef>
                <a:spcPts val="1000"/>
              </a:spcBef>
              <a:spcAft>
                <a:spcPts val="0"/>
              </a:spcAft>
              <a:buSzPts val="1800"/>
              <a:buChar char="●"/>
            </a:pPr>
            <a:r>
              <a:rPr lang="en-GB"/>
              <a:t>The top 1% of income earners received 95% of the income gains and the </a:t>
            </a:r>
            <a:r>
              <a:rPr b="1" lang="en-GB">
                <a:solidFill>
                  <a:srgbClr val="E69138"/>
                </a:solidFill>
              </a:rPr>
              <a:t>bottom 90% experienced a decline in income</a:t>
            </a:r>
            <a:r>
              <a:rPr lang="en-GB"/>
              <a:t>.</a:t>
            </a:r>
            <a:endParaRPr/>
          </a:p>
        </p:txBody>
      </p:sp>
      <p:sp>
        <p:nvSpPr>
          <p:cNvPr id="93" name="Google Shape;9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from recent history</a:t>
            </a:r>
            <a:endParaRPr/>
          </a:p>
        </p:txBody>
      </p:sp>
      <p:sp>
        <p:nvSpPr>
          <p:cNvPr id="94" name="Google Shape;94;p15"/>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t>
            </a:r>
            <a:r>
              <a:rPr lang="en-GB"/>
              <a:t>he impacts of inflation and debasement</a:t>
            </a:r>
            <a:endParaRPr/>
          </a:p>
        </p:txBody>
      </p:sp>
      <p:sp>
        <p:nvSpPr>
          <p:cNvPr id="100" name="Google Shape;100;p16"/>
          <p:cNvSpPr txBox="1"/>
          <p:nvPr>
            <p:ph idx="1" type="body"/>
          </p:nvPr>
        </p:nvSpPr>
        <p:spPr>
          <a:xfrm>
            <a:off x="311700" y="1152475"/>
            <a:ext cx="740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According to a report by the Economic Policy Institute:</a:t>
            </a:r>
            <a:endParaRPr b="1"/>
          </a:p>
          <a:p>
            <a:pPr indent="-342900" lvl="0" marL="457200" rtl="0" algn="l">
              <a:spcBef>
                <a:spcPts val="1200"/>
              </a:spcBef>
              <a:spcAft>
                <a:spcPts val="0"/>
              </a:spcAft>
              <a:buSzPts val="1800"/>
              <a:buChar char="●"/>
            </a:pPr>
            <a:r>
              <a:rPr lang="en-GB"/>
              <a:t>The top 1% of income earners in the U.S. have seen their income grow by 205% since 1979.</a:t>
            </a:r>
            <a:endParaRPr/>
          </a:p>
          <a:p>
            <a:pPr indent="-342900" lvl="0" marL="457200" rtl="0" algn="l">
              <a:spcBef>
                <a:spcPts val="1200"/>
              </a:spcBef>
              <a:spcAft>
                <a:spcPts val="0"/>
              </a:spcAft>
              <a:buSzPts val="1800"/>
              <a:buChar char="●"/>
            </a:pPr>
            <a:r>
              <a:rPr lang="en-GB"/>
              <a:t>The bottom 90% have seen their income grow by only 62%.</a:t>
            </a:r>
            <a:endParaRPr/>
          </a:p>
          <a:p>
            <a:pPr indent="-342900" lvl="0" marL="457200" rtl="0" algn="l">
              <a:spcBef>
                <a:spcPts val="1000"/>
              </a:spcBef>
              <a:spcAft>
                <a:spcPts val="0"/>
              </a:spcAft>
              <a:buSzPts val="1800"/>
              <a:buChar char="●"/>
            </a:pPr>
            <a:r>
              <a:rPr lang="en-GB"/>
              <a:t>The </a:t>
            </a:r>
            <a:r>
              <a:rPr b="1" lang="en-GB">
                <a:solidFill>
                  <a:srgbClr val="E69138"/>
                </a:solidFill>
              </a:rPr>
              <a:t>rich are getting richer</a:t>
            </a:r>
            <a:r>
              <a:rPr lang="en-GB"/>
              <a:t> while </a:t>
            </a:r>
            <a:r>
              <a:rPr b="1" lang="en-GB">
                <a:solidFill>
                  <a:srgbClr val="E69138"/>
                </a:solidFill>
              </a:rPr>
              <a:t>the poor are getting poorer</a:t>
            </a:r>
            <a:r>
              <a:rPr lang="en-GB"/>
              <a:t>.</a:t>
            </a:r>
            <a:endParaRPr/>
          </a:p>
          <a:p>
            <a:pPr indent="-342900" lvl="0" marL="457200" rtl="0" algn="l">
              <a:spcBef>
                <a:spcPts val="1000"/>
              </a:spcBef>
              <a:spcAft>
                <a:spcPts val="1200"/>
              </a:spcAft>
              <a:buSzPts val="1800"/>
              <a:buChar char="●"/>
            </a:pPr>
            <a:r>
              <a:rPr lang="en-GB"/>
              <a:t>Inflation and debasement </a:t>
            </a:r>
            <a:r>
              <a:rPr b="1" lang="en-GB">
                <a:solidFill>
                  <a:srgbClr val="E69138"/>
                </a:solidFill>
              </a:rPr>
              <a:t>exacerbate wealth </a:t>
            </a:r>
            <a:r>
              <a:rPr b="1" lang="en-GB">
                <a:solidFill>
                  <a:srgbClr val="E69138"/>
                </a:solidFill>
              </a:rPr>
              <a:t>inequality</a:t>
            </a:r>
            <a:r>
              <a:rPr lang="en-GB"/>
              <a:t> by decreasing the purchasing power of the middle and lower class, who already struggle to make ends meet.</a:t>
            </a:r>
            <a:endParaRPr/>
          </a:p>
        </p:txBody>
      </p:sp>
      <p:sp>
        <p:nvSpPr>
          <p:cNvPr id="101" name="Google Shape;101;p16"/>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a:t>
            </a:r>
            <a:r>
              <a:rPr lang="en-GB"/>
              <a:t>impacts of inflation and debasement</a:t>
            </a:r>
            <a:r>
              <a:rPr lang="en-GB"/>
              <a:t> </a:t>
            </a:r>
            <a:r>
              <a:rPr b="0" i="1" lang="en-GB" sz="2000"/>
              <a:t>(…)</a:t>
            </a:r>
            <a:endParaRPr/>
          </a:p>
        </p:txBody>
      </p:sp>
      <p:sp>
        <p:nvSpPr>
          <p:cNvPr id="107" name="Google Shape;107;p17"/>
          <p:cNvSpPr txBox="1"/>
          <p:nvPr>
            <p:ph idx="1" type="body"/>
          </p:nvPr>
        </p:nvSpPr>
        <p:spPr>
          <a:xfrm>
            <a:off x="311700" y="1152475"/>
            <a:ext cx="7383900" cy="34164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GB"/>
              <a:t>G</a:t>
            </a:r>
            <a:r>
              <a:rPr lang="en-GB"/>
              <a:t>iving governments and central banks </a:t>
            </a:r>
            <a:r>
              <a:rPr b="1" lang="en-GB">
                <a:solidFill>
                  <a:srgbClr val="E69138"/>
                </a:solidFill>
              </a:rPr>
              <a:t>control over the money supply</a:t>
            </a:r>
            <a:r>
              <a:rPr lang="en-GB"/>
              <a:t> perpetuates power dynamics.</a:t>
            </a:r>
            <a:endParaRPr/>
          </a:p>
          <a:p>
            <a:pPr indent="-342900" lvl="0" marL="457200" rtl="0" algn="l">
              <a:spcBef>
                <a:spcPts val="1200"/>
              </a:spcBef>
              <a:spcAft>
                <a:spcPts val="0"/>
              </a:spcAft>
              <a:buSzPts val="1800"/>
              <a:buChar char="●"/>
            </a:pPr>
            <a:r>
              <a:rPr lang="en-GB"/>
              <a:t>Control is </a:t>
            </a:r>
            <a:r>
              <a:rPr b="1" lang="en-GB">
                <a:solidFill>
                  <a:srgbClr val="E69138"/>
                </a:solidFill>
              </a:rPr>
              <a:t>abused</a:t>
            </a:r>
            <a:r>
              <a:rPr lang="en-GB"/>
              <a:t> to benefit those in power at the expense of the majority.</a:t>
            </a:r>
            <a:endParaRPr/>
          </a:p>
          <a:p>
            <a:pPr indent="-342900" lvl="0" marL="457200" rtl="0" algn="l">
              <a:spcBef>
                <a:spcPts val="1000"/>
              </a:spcBef>
              <a:spcAft>
                <a:spcPts val="0"/>
              </a:spcAft>
              <a:buSzPts val="1800"/>
              <a:buChar char="●"/>
            </a:pPr>
            <a:r>
              <a:rPr lang="en-GB"/>
              <a:t>Governments and central banks </a:t>
            </a:r>
            <a:r>
              <a:rPr b="1" lang="en-GB">
                <a:solidFill>
                  <a:srgbClr val="E69138"/>
                </a:solidFill>
              </a:rPr>
              <a:t>manipulate interest rates</a:t>
            </a:r>
            <a:r>
              <a:rPr lang="en-GB"/>
              <a:t> to favor certain groups or industries over others.</a:t>
            </a:r>
            <a:endParaRPr/>
          </a:p>
          <a:p>
            <a:pPr indent="-342900" lvl="0" marL="457200" rtl="0" algn="l">
              <a:spcBef>
                <a:spcPts val="1000"/>
              </a:spcBef>
              <a:spcAft>
                <a:spcPts val="1200"/>
              </a:spcAft>
              <a:buSzPts val="1800"/>
              <a:buChar char="●"/>
            </a:pPr>
            <a:r>
              <a:rPr lang="en-GB"/>
              <a:t>Monetary policy is used to stimulate economic growth or control inflation, but these policies have </a:t>
            </a:r>
            <a:r>
              <a:rPr b="1" lang="en-GB">
                <a:solidFill>
                  <a:srgbClr val="E69138"/>
                </a:solidFill>
              </a:rPr>
              <a:t>unintended consequences</a:t>
            </a:r>
            <a:r>
              <a:rPr lang="en-GB"/>
              <a:t> that disproportionately affect the middle and lower classes.</a:t>
            </a:r>
            <a:endParaRPr/>
          </a:p>
        </p:txBody>
      </p:sp>
      <p:sp>
        <p:nvSpPr>
          <p:cNvPr id="108" name="Google Shape;108;p17"/>
          <p:cNvSpPr txBox="1"/>
          <p:nvPr>
            <p:ph idx="12" type="sldNum"/>
          </p:nvPr>
        </p:nvSpPr>
        <p:spPr>
          <a:xfrm>
            <a:off x="75" y="4820250"/>
            <a:ext cx="3339600" cy="32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r>
              <a:rPr lang="en-GB"/>
              <a:t> </a:t>
            </a:r>
            <a:r>
              <a:rPr lang="en-GB">
                <a:solidFill>
                  <a:srgbClr val="073763"/>
                </a:solidFill>
                <a:latin typeface="Poppins Light"/>
                <a:ea typeface="Poppins Light"/>
                <a:cs typeface="Poppins Light"/>
                <a:sym typeface="Poppins Light"/>
              </a:rPr>
              <a:t>| Chapter 3</a:t>
            </a:r>
            <a:endParaRPr>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